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9" r:id="rId19"/>
    <p:sldId id="266" r:id="rId20"/>
    <p:sldId id="289" r:id="rId21"/>
    <p:sldId id="290" r:id="rId22"/>
    <p:sldId id="291" r:id="rId23"/>
    <p:sldId id="292" r:id="rId24"/>
    <p:sldId id="270" r:id="rId25"/>
    <p:sldId id="271" r:id="rId26"/>
    <p:sldId id="293" r:id="rId27"/>
    <p:sldId id="294" r:id="rId28"/>
    <p:sldId id="295" r:id="rId29"/>
    <p:sldId id="296" r:id="rId30"/>
    <p:sldId id="275" r:id="rId31"/>
    <p:sldId id="277" r:id="rId32"/>
    <p:sldId id="278" r:id="rId33"/>
    <p:sldId id="297" r:id="rId34"/>
    <p:sldId id="298" r:id="rId35"/>
    <p:sldId id="299" r:id="rId36"/>
    <p:sldId id="276" r:id="rId37"/>
    <p:sldId id="300" r:id="rId38"/>
    <p:sldId id="279" r:id="rId39"/>
    <p:sldId id="274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AF998-E14F-499B-A3F5-57B1CD027673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FAED0-A089-43D7-A7A8-B59A4BEB5C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28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FAED0-A089-43D7-A7A8-B59A4BEB5C1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57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518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73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97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8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51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4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05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28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89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38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8B54C-9556-4C35-AFEA-D2FCDC2AAA3A}" type="datetimeFigureOut">
              <a:rPr lang="es-ES" smtClean="0"/>
              <a:t>01/06/2017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1B231-2980-46F8-A2F9-40CEC612B9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49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Segunda Parte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343701"/>
            <a:ext cx="10515600" cy="2833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4400" dirty="0" smtClean="0"/>
              <a:t>Análisis de investigación cualitativa 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85795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91319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91319" y="5409063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6389426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6389426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5 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79176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279176" y="5354471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Recolección y análisis de datos cualitativos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8313761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Diseños del proceso de investigación cualitativa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8313761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Técnicas del análisis cualitativo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34391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0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873457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403" y="955343"/>
            <a:ext cx="9070075" cy="5691117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La investigación </a:t>
            </a:r>
            <a:r>
              <a:rPr lang="es-CR" sz="2400" dirty="0"/>
              <a:t>cualitativa se enfoca a comprender y profundizar </a:t>
            </a:r>
            <a:r>
              <a:rPr lang="es-CR" sz="2400" dirty="0" smtClean="0"/>
              <a:t>los fenómenos</a:t>
            </a:r>
            <a:r>
              <a:rPr lang="es-CR" sz="2400" dirty="0"/>
              <a:t>, explorándolos desde la perspectiva de los participantes en un ambiente natural y en </a:t>
            </a:r>
            <a:r>
              <a:rPr lang="es-CR" sz="2400" dirty="0" smtClean="0"/>
              <a:t>relación </a:t>
            </a:r>
            <a:r>
              <a:rPr lang="es-ES" sz="2400" dirty="0" smtClean="0"/>
              <a:t>con </a:t>
            </a:r>
            <a:r>
              <a:rPr lang="es-ES" sz="2400" dirty="0"/>
              <a:t>el contexto</a:t>
            </a:r>
            <a:r>
              <a:rPr lang="es-ES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enfoque cualitativo se selecciona cuando se busca comprender la perspectiva de los </a:t>
            </a:r>
            <a:r>
              <a:rPr lang="es-CR" sz="2400" dirty="0" smtClean="0"/>
              <a:t>participantes </a:t>
            </a:r>
            <a:r>
              <a:rPr lang="es-ES" sz="2400" dirty="0" smtClean="0"/>
              <a:t>(individuos </a:t>
            </a:r>
            <a:r>
              <a:rPr lang="es-ES" sz="2400" dirty="0"/>
              <a:t>o grupos pequeños de personas a los que se investigará) acerca de los fenómenos </a:t>
            </a:r>
            <a:r>
              <a:rPr lang="es-ES" sz="2400" dirty="0" smtClean="0"/>
              <a:t>que </a:t>
            </a:r>
            <a:r>
              <a:rPr lang="es-CR" sz="2400" dirty="0" smtClean="0"/>
              <a:t>los </a:t>
            </a:r>
            <a:r>
              <a:rPr lang="es-CR" sz="2400" dirty="0"/>
              <a:t>rodean, profundizar en sus experiencias, perspectivas, opiniones y </a:t>
            </a:r>
            <a:r>
              <a:rPr lang="es-CR" sz="2400" dirty="0" smtClean="0"/>
              <a:t>significados</a:t>
            </a:r>
            <a:r>
              <a:rPr lang="es-CR" sz="2400" dirty="0"/>
              <a:t>, es decir, la forma </a:t>
            </a:r>
            <a:r>
              <a:rPr lang="es-CR" sz="2400" dirty="0" smtClean="0"/>
              <a:t>en que </a:t>
            </a:r>
            <a:r>
              <a:rPr lang="es-CR" sz="2400" dirty="0"/>
              <a:t>los participantes perciben subjetivamente su realidad. 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También </a:t>
            </a:r>
            <a:r>
              <a:rPr lang="es-CR" sz="2400" dirty="0"/>
              <a:t>es recomendable seleccionar </a:t>
            </a:r>
            <a:r>
              <a:rPr lang="es-CR" sz="2400" dirty="0" smtClean="0"/>
              <a:t>el enfoque </a:t>
            </a:r>
            <a:r>
              <a:rPr lang="es-CR" sz="2400" dirty="0"/>
              <a:t>cualitativo cuando el tema del estudio ha sido poco explorado, o no se ha hecho </a:t>
            </a:r>
            <a:r>
              <a:rPr lang="es-CR" sz="2400" dirty="0" smtClean="0"/>
              <a:t>investigación al </a:t>
            </a:r>
            <a:r>
              <a:rPr lang="es-CR" sz="2400" dirty="0"/>
              <a:t>respecto en algún grupo social </a:t>
            </a:r>
            <a:r>
              <a:rPr lang="es-CR" sz="2400" dirty="0" smtClean="0"/>
              <a:t>específico</a:t>
            </a:r>
            <a:r>
              <a:rPr lang="es-CR" sz="2400" dirty="0"/>
              <a:t>. El proceso cualitativo inicia con la idea de investigación.</a:t>
            </a:r>
            <a:endParaRPr lang="es-ES" sz="2400" dirty="0"/>
          </a:p>
        </p:txBody>
      </p:sp>
      <p:pic>
        <p:nvPicPr>
          <p:cNvPr id="9218" name="Picture 2" descr="http://meetcontent.com/wp-content/images/what-w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720" y="1299577"/>
            <a:ext cx="1898693" cy="18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nsfconsulting.com.au/wp-content/uploads/2014/07/Screen-Shot-2014-07-04-at-1.14.05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3953" r="11287" b="7765"/>
          <a:stretch/>
        </p:blipFill>
        <p:spPr bwMode="auto">
          <a:xfrm>
            <a:off x="9613102" y="3920646"/>
            <a:ext cx="2373927" cy="20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27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996288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4" y="1517048"/>
            <a:ext cx="10789692" cy="50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80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0790" y="1105471"/>
            <a:ext cx="8472378" cy="5448632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En los estudios cualitativos, las hipótesis adquieren un papel distinto al que tienen en la </a:t>
            </a:r>
            <a:r>
              <a:rPr lang="es-CR" sz="2400" dirty="0" smtClean="0"/>
              <a:t>investigación </a:t>
            </a:r>
            <a:r>
              <a:rPr lang="es-ES" sz="2400" dirty="0" smtClean="0"/>
              <a:t>cuantitativa.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los estudios cualitativos, las hipótesis adquieren un papel distinto al que tienen en la </a:t>
            </a:r>
            <a:r>
              <a:rPr lang="es-CR" sz="2400" dirty="0" smtClean="0"/>
              <a:t>investigación </a:t>
            </a:r>
            <a:r>
              <a:rPr lang="es-ES" sz="2400" dirty="0" smtClean="0"/>
              <a:t>cuantitativa.</a:t>
            </a:r>
          </a:p>
          <a:p>
            <a:pPr algn="just"/>
            <a:endParaRPr lang="es-CR" sz="2400" dirty="0"/>
          </a:p>
          <a:p>
            <a:pPr algn="just"/>
            <a:r>
              <a:rPr lang="es-ES" sz="2400" dirty="0" smtClean="0"/>
              <a:t>Durante </a:t>
            </a:r>
            <a:r>
              <a:rPr lang="es-CR" sz="2400" dirty="0" smtClean="0"/>
              <a:t>el </a:t>
            </a:r>
            <a:r>
              <a:rPr lang="es-CR" sz="2400" dirty="0"/>
              <a:t>proceso, el investigador va generando hipótesis de trabajo que se </a:t>
            </a:r>
            <a:r>
              <a:rPr lang="es-CR" sz="2400" dirty="0" smtClean="0"/>
              <a:t>afinan paulatinamente conforme </a:t>
            </a:r>
            <a:r>
              <a:rPr lang="es-ES" sz="2400" dirty="0" smtClean="0"/>
              <a:t>se </a:t>
            </a:r>
            <a:r>
              <a:rPr lang="es-ES" sz="2400" dirty="0"/>
              <a:t>recaban más </a:t>
            </a:r>
            <a:r>
              <a:rPr lang="es-ES" sz="2400" dirty="0" smtClean="0"/>
              <a:t>datos, </a:t>
            </a:r>
            <a:r>
              <a:rPr lang="es-CR" sz="2400" dirty="0"/>
              <a:t>o las hipótesis son uno de </a:t>
            </a:r>
            <a:r>
              <a:rPr lang="es-CR" sz="2400" dirty="0" smtClean="0"/>
              <a:t>los </a:t>
            </a:r>
            <a:r>
              <a:rPr lang="es-CR" sz="2400" dirty="0"/>
              <a:t>resultados del </a:t>
            </a:r>
            <a:r>
              <a:rPr lang="es-CR" sz="2400" dirty="0" smtClean="0"/>
              <a:t>estudio</a:t>
            </a:r>
          </a:p>
          <a:p>
            <a:pPr algn="just"/>
            <a:endParaRPr lang="es-CR" sz="2400" dirty="0"/>
          </a:p>
          <a:p>
            <a:pPr algn="just"/>
            <a:r>
              <a:rPr lang="es-ES" sz="2400" dirty="0" smtClean="0"/>
              <a:t>Las </a:t>
            </a:r>
            <a:r>
              <a:rPr lang="es-CR" sz="2400" dirty="0" smtClean="0"/>
              <a:t>hipótesis </a:t>
            </a:r>
            <a:r>
              <a:rPr lang="es-CR" sz="2400" dirty="0"/>
              <a:t>se </a:t>
            </a:r>
            <a:r>
              <a:rPr lang="es-CR" sz="2400" dirty="0" smtClean="0"/>
              <a:t>modifican </a:t>
            </a:r>
            <a:r>
              <a:rPr lang="es-CR" sz="2400" dirty="0"/>
              <a:t>sobre la base de los razonamientos del investigador y, desde </a:t>
            </a:r>
            <a:r>
              <a:rPr lang="es-CR" sz="2400" dirty="0" smtClean="0"/>
              <a:t>luego </a:t>
            </a:r>
            <a:r>
              <a:rPr lang="es-ES" sz="2400" dirty="0" smtClean="0"/>
              <a:t>no </a:t>
            </a:r>
            <a:r>
              <a:rPr lang="es-ES" sz="2400" dirty="0"/>
              <a:t>se prueban estadísticamente</a:t>
            </a:r>
            <a:r>
              <a:rPr lang="es-ES" sz="2400" dirty="0" smtClean="0"/>
              <a:t>. </a:t>
            </a:r>
            <a:r>
              <a:rPr lang="es-CR" sz="2400" dirty="0"/>
              <a:t>Las </a:t>
            </a:r>
            <a:r>
              <a:rPr lang="es-CR" sz="2400" b="1" dirty="0"/>
              <a:t>hipótesis de trabajo </a:t>
            </a:r>
            <a:r>
              <a:rPr lang="es-CR" sz="2400" dirty="0"/>
              <a:t>cualitativas son pues, generales o amplias, emergentes</a:t>
            </a:r>
            <a:r>
              <a:rPr lang="es-CR" sz="2400" dirty="0" smtClean="0"/>
              <a:t>, flexibles </a:t>
            </a:r>
            <a:r>
              <a:rPr lang="es-CR" sz="2400" dirty="0"/>
              <a:t>y contextuales, se adaptan a los datos y avatares del curso de la investigación.</a:t>
            </a:r>
            <a:endParaRPr lang="es-ES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996288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pic>
        <p:nvPicPr>
          <p:cNvPr id="10242" name="Picture 2" descr="https://prerna858.files.wordpress.com/2014/05/quantitative-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88" y="1227875"/>
            <a:ext cx="2384952" cy="1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4.bp.blogspot.com/-U3nTdMP79Gw/U13_bNeRYQI/AAAAAAAABRw/cFHu0aoTPnw/s1600/MakingSenseQual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686" y="4140366"/>
            <a:ext cx="2577356" cy="214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519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7699" y="1334305"/>
            <a:ext cx="8947244" cy="5380393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Una vez que hemos elegido un ambiente, contexto o lugar apropiado, comenzamos la tarea de </a:t>
            </a:r>
            <a:r>
              <a:rPr lang="es-CR" sz="2400" dirty="0" smtClean="0"/>
              <a:t>responder a </a:t>
            </a:r>
            <a:r>
              <a:rPr lang="es-CR" sz="2400" dirty="0"/>
              <a:t>las preguntas de </a:t>
            </a:r>
            <a:r>
              <a:rPr lang="es-CR" sz="2400" dirty="0" smtClean="0"/>
              <a:t>investigación y debemos por ende ingresar al ambiente (o campo).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Se debe hacer </a:t>
            </a:r>
            <a:r>
              <a:rPr lang="es-CR" sz="2400" dirty="0"/>
              <a:t>una inmersión total en el ambiente. Lo primero es decidir en qué </a:t>
            </a:r>
            <a:r>
              <a:rPr lang="es-CR" sz="2400" dirty="0" smtClean="0"/>
              <a:t>lugares específicos </a:t>
            </a:r>
            <a:r>
              <a:rPr lang="es-CR" sz="2400" dirty="0"/>
              <a:t>se recolectarán los datos y quiénes serán los participantes (la muestra). Pero esta labor, </a:t>
            </a:r>
            <a:r>
              <a:rPr lang="es-CR" sz="2400" dirty="0" smtClean="0"/>
              <a:t>a diferencia </a:t>
            </a:r>
            <a:r>
              <a:rPr lang="es-CR" sz="2400" dirty="0"/>
              <a:t>del proceso cuantitativo, no es secuencial, va ocurriendo y de hecho, la recolección de </a:t>
            </a:r>
            <a:r>
              <a:rPr lang="es-CR" sz="2400" dirty="0" smtClean="0"/>
              <a:t>datos y </a:t>
            </a:r>
            <a:r>
              <a:rPr lang="es-CR" sz="2400" dirty="0"/>
              <a:t>el análisis ya se iniciaron</a:t>
            </a:r>
            <a:r>
              <a:rPr lang="es-CR" sz="2400" dirty="0" smtClean="0"/>
              <a:t>.</a:t>
            </a:r>
            <a:endParaRPr lang="es-ES" sz="2400" dirty="0"/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Al ingresar al campo se debe: observar, establecer vínculos, recabar información sobre conceptos y otros,</a:t>
            </a:r>
            <a:r>
              <a:rPr lang="es-ES" sz="2400" dirty="0" smtClean="0"/>
              <a:t> elaborar descripción del ambiente, etc…</a:t>
            </a:r>
            <a:endParaRPr lang="es-CR" sz="2400" dirty="0" smtClean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996288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pic>
        <p:nvPicPr>
          <p:cNvPr id="11266" name="Picture 2" descr="http://www.onepoll.com/_wp/wp-content/uploads/2013/11/qualdiscussion_940x800-290x246_q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57" y="1578172"/>
            <a:ext cx="2074058" cy="175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3.imimg.com/data3/VI/WU/MY-10192707/qualitative-research-250x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57" y="401772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4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996288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" y="1078174"/>
            <a:ext cx="9267578" cy="31925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3" y="4607453"/>
            <a:ext cx="9267578" cy="20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1886"/>
            <a:ext cx="10515600" cy="996288"/>
          </a:xfrm>
        </p:spPr>
        <p:txBody>
          <a:bodyPr/>
          <a:lstStyle/>
          <a:p>
            <a:pPr algn="ctr"/>
            <a:r>
              <a:rPr lang="es-CR" dirty="0" smtClean="0"/>
              <a:t>Investigación cualitativa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9" y="1214651"/>
            <a:ext cx="8544248" cy="19009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9" y="3252069"/>
            <a:ext cx="8564184" cy="16338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0" y="5022376"/>
            <a:ext cx="8544248" cy="8653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60" y="6024156"/>
            <a:ext cx="8544248" cy="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91319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79176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49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6599" y="84132"/>
            <a:ext cx="10515600" cy="892898"/>
          </a:xfrm>
        </p:spPr>
        <p:txBody>
          <a:bodyPr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403" y="1127342"/>
            <a:ext cx="9179257" cy="5628299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/>
              <a:t>En el proceso </a:t>
            </a:r>
            <a:r>
              <a:rPr lang="es-ES" sz="2400" dirty="0" smtClean="0"/>
              <a:t>cualitativo, </a:t>
            </a:r>
            <a:r>
              <a:rPr lang="es-CR" sz="2400" dirty="0" smtClean="0"/>
              <a:t>es </a:t>
            </a:r>
            <a:r>
              <a:rPr lang="es-CR" sz="2400" dirty="0"/>
              <a:t>un grupo de personas, </a:t>
            </a:r>
            <a:r>
              <a:rPr lang="es-CR" sz="2400" dirty="0" smtClean="0"/>
              <a:t>eventos, sucesos</a:t>
            </a:r>
            <a:r>
              <a:rPr lang="es-CR" sz="2400" dirty="0"/>
              <a:t>, comunidades, etc., sobre </a:t>
            </a:r>
            <a:r>
              <a:rPr lang="es-CR" sz="2400" dirty="0" smtClean="0"/>
              <a:t>el cual </a:t>
            </a:r>
            <a:r>
              <a:rPr lang="es-CR" sz="2400" dirty="0"/>
              <a:t>se habrán de recolectar los </a:t>
            </a:r>
            <a:r>
              <a:rPr lang="es-CR" sz="2400" dirty="0" smtClean="0"/>
              <a:t>datos, sin </a:t>
            </a:r>
            <a:r>
              <a:rPr lang="es-CR" sz="2400" dirty="0"/>
              <a:t>que necesariamente sea </a:t>
            </a:r>
            <a:r>
              <a:rPr lang="es-CR" sz="2400" dirty="0" smtClean="0"/>
              <a:t>representativo del </a:t>
            </a:r>
            <a:r>
              <a:rPr lang="es-CR" sz="2400" dirty="0"/>
              <a:t>universo o población que </a:t>
            </a:r>
            <a:r>
              <a:rPr lang="es-CR" sz="2400" dirty="0" smtClean="0"/>
              <a:t>se </a:t>
            </a:r>
            <a:r>
              <a:rPr lang="es-ES" sz="2400" dirty="0" smtClean="0"/>
              <a:t>estudia.</a:t>
            </a:r>
          </a:p>
          <a:p>
            <a:endParaRPr lang="es-CR" sz="2400" dirty="0"/>
          </a:p>
          <a:p>
            <a:r>
              <a:rPr lang="es-CR" sz="2400" dirty="0" smtClean="0"/>
              <a:t>Son </a:t>
            </a:r>
            <a:r>
              <a:rPr lang="es-CR" sz="2400" dirty="0"/>
              <a:t>tres los factores que intervienen para “determinar” (sugerir) el número de </a:t>
            </a:r>
            <a:r>
              <a:rPr lang="es-CR" sz="2400" dirty="0" smtClean="0"/>
              <a:t>casos</a:t>
            </a:r>
            <a:r>
              <a:rPr lang="es-ES" sz="2400" dirty="0" smtClean="0"/>
              <a:t>.</a:t>
            </a:r>
          </a:p>
          <a:p>
            <a:pPr algn="just"/>
            <a:endParaRPr lang="es-CR" sz="2400" dirty="0"/>
          </a:p>
          <a:p>
            <a:pPr marL="0" indent="0" algn="just">
              <a:buNone/>
            </a:pPr>
            <a:r>
              <a:rPr lang="es-CR" sz="2400" b="1" dirty="0"/>
              <a:t>1. </a:t>
            </a:r>
            <a:r>
              <a:rPr lang="es-CR" sz="2400" dirty="0"/>
              <a:t>Capacidad operativa de recolección y análisis (el número de casos que podemos manejar de </a:t>
            </a:r>
            <a:r>
              <a:rPr lang="es-CR" sz="2400" dirty="0" smtClean="0"/>
              <a:t>manera realista </a:t>
            </a:r>
            <a:r>
              <a:rPr lang="es-CR" sz="2400" dirty="0"/>
              <a:t>y de acuerdo con los recursos que dispongamos).</a:t>
            </a:r>
          </a:p>
          <a:p>
            <a:pPr marL="0" indent="0" algn="just">
              <a:buNone/>
            </a:pPr>
            <a:r>
              <a:rPr lang="es-CR" sz="2400" b="1" dirty="0"/>
              <a:t>2. </a:t>
            </a:r>
            <a:r>
              <a:rPr lang="es-CR" sz="2400" dirty="0"/>
              <a:t>El entendimiento del fenómeno (el número de casos que nos permitan responder a las </a:t>
            </a:r>
            <a:r>
              <a:rPr lang="es-CR" sz="2400" dirty="0" smtClean="0"/>
              <a:t>preguntas de </a:t>
            </a:r>
            <a:r>
              <a:rPr lang="es-CR" sz="2400" dirty="0"/>
              <a:t>investigación, que más adelante se denominará “saturación de categorías</a:t>
            </a:r>
            <a:r>
              <a:rPr lang="es-CR" sz="2400" dirty="0" smtClean="0"/>
              <a:t>”).</a:t>
            </a:r>
          </a:p>
          <a:p>
            <a:pPr marL="0" indent="0" algn="just">
              <a:buNone/>
            </a:pPr>
            <a:r>
              <a:rPr lang="es-CR" sz="2400" b="1" dirty="0" smtClean="0"/>
              <a:t>3</a:t>
            </a:r>
            <a:r>
              <a:rPr lang="es-CR" sz="2400" b="1" dirty="0"/>
              <a:t>. </a:t>
            </a:r>
            <a:r>
              <a:rPr lang="es-CR" sz="2400" dirty="0"/>
              <a:t>La naturaleza del fenómeno bajo análisis (si los casos son frecuentes y accesibles o no, si el </a:t>
            </a:r>
            <a:r>
              <a:rPr lang="es-CR" sz="2400" dirty="0" smtClean="0"/>
              <a:t>recolectar información </a:t>
            </a:r>
            <a:r>
              <a:rPr lang="es-CR" sz="2400" dirty="0"/>
              <a:t>sobre éstos lleva relativamente poco o mucho tiempo).</a:t>
            </a:r>
            <a:endParaRPr lang="es-ES" sz="2400" dirty="0"/>
          </a:p>
        </p:txBody>
      </p:sp>
      <p:pic>
        <p:nvPicPr>
          <p:cNvPr id="13314" name="Picture 2" descr="http://research-methodology.net/wp-content/uploads/2013/10/Qualitative-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461" y="1354769"/>
            <a:ext cx="2167244" cy="18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mustard-research.com/sites/default/files/speech%20bubbles_iStock_000018134779Sma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7"/>
          <a:stretch/>
        </p:blipFill>
        <p:spPr bwMode="auto">
          <a:xfrm>
            <a:off x="9659320" y="3958225"/>
            <a:ext cx="2299526" cy="21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66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9769" y="105255"/>
            <a:ext cx="11737074" cy="971983"/>
          </a:xfrm>
        </p:spPr>
        <p:txBody>
          <a:bodyPr/>
          <a:lstStyle/>
          <a:p>
            <a:r>
              <a:rPr lang="es-CR" dirty="0" smtClean="0"/>
              <a:t>Introducción al análisis cualitativo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8526" y="5854889"/>
            <a:ext cx="9144000" cy="822277"/>
          </a:xfrm>
        </p:spPr>
        <p:txBody>
          <a:bodyPr>
            <a:normAutofit/>
          </a:bodyPr>
          <a:lstStyle/>
          <a:p>
            <a:pPr algn="r"/>
            <a:r>
              <a:rPr lang="es-CR" sz="3600" dirty="0" smtClean="0"/>
              <a:t>Oscar Centeno Mora</a:t>
            </a:r>
            <a:endParaRPr lang="es-ES" sz="3600" dirty="0"/>
          </a:p>
        </p:txBody>
      </p:sp>
      <p:pic>
        <p:nvPicPr>
          <p:cNvPr id="4098" name="Picture 2" descr="http://www.mtabsurveyanalysis.com/wp-content/uploads/2012/08/mTAB-understands-qualitative-research-needs-qualitative-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004" y="1773171"/>
            <a:ext cx="8286968" cy="372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2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403" y="1443488"/>
            <a:ext cx="9738815" cy="4351338"/>
          </a:xfrm>
        </p:spPr>
        <p:txBody>
          <a:bodyPr/>
          <a:lstStyle/>
          <a:p>
            <a:pPr algn="just"/>
            <a:r>
              <a:rPr lang="es-ES" dirty="0"/>
              <a:t>En </a:t>
            </a:r>
            <a:r>
              <a:rPr lang="es-ES" dirty="0" smtClean="0"/>
              <a:t>los </a:t>
            </a:r>
            <a:r>
              <a:rPr lang="es-CR" dirty="0" smtClean="0"/>
              <a:t>estudios </a:t>
            </a:r>
            <a:r>
              <a:rPr lang="es-CR" dirty="0"/>
              <a:t>cualitativos la muestra </a:t>
            </a:r>
            <a:r>
              <a:rPr lang="es-CR" dirty="0" smtClean="0"/>
              <a:t>planteada inicialmente </a:t>
            </a:r>
            <a:r>
              <a:rPr lang="es-CR" dirty="0"/>
              <a:t>puede ser distinta a la </a:t>
            </a:r>
            <a:r>
              <a:rPr lang="es-CR" dirty="0" smtClean="0"/>
              <a:t>muestra </a:t>
            </a:r>
            <a:r>
              <a:rPr lang="es-ES" dirty="0" smtClean="0"/>
              <a:t>final</a:t>
            </a:r>
            <a:r>
              <a:rPr lang="es-ES" dirty="0"/>
              <a:t>. Podemos agregar casos que </a:t>
            </a:r>
            <a:r>
              <a:rPr lang="es-ES" dirty="0" smtClean="0"/>
              <a:t>no habíamos </a:t>
            </a:r>
            <a:r>
              <a:rPr lang="es-ES" dirty="0"/>
              <a:t>contemplado o excluir otros </a:t>
            </a:r>
            <a:r>
              <a:rPr lang="es-ES" dirty="0" smtClean="0"/>
              <a:t>que sí </a:t>
            </a:r>
            <a:r>
              <a:rPr lang="es-ES" dirty="0"/>
              <a:t>teníamos en mente.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10403" y="146762"/>
            <a:ext cx="10515600" cy="1067890"/>
          </a:xfrm>
        </p:spPr>
        <p:txBody>
          <a:bodyPr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2" y="3441736"/>
            <a:ext cx="10000201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8077" y="146762"/>
            <a:ext cx="10515600" cy="1067890"/>
          </a:xfrm>
        </p:spPr>
        <p:txBody>
          <a:bodyPr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59" y="1214652"/>
            <a:ext cx="5407275" cy="5578875"/>
          </a:xfrm>
          <a:prstGeom prst="rect">
            <a:avLst/>
          </a:prstGeom>
        </p:spPr>
      </p:pic>
      <p:pic>
        <p:nvPicPr>
          <p:cNvPr id="14338" name="Picture 2" descr="http://www.cliparts101.com/files/134/6734D2B46B0455D4C93EBA4FA42DE4DC/Thinking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97" y="1912242"/>
            <a:ext cx="2857500" cy="41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950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smtClean="0"/>
              <a:t>Diversos tipos de </a:t>
            </a:r>
            <a:r>
              <a:rPr lang="es-CR" dirty="0" err="1" smtClean="0"/>
              <a:t>muestas</a:t>
            </a:r>
            <a:r>
              <a:rPr lang="es-CR" dirty="0" smtClean="0"/>
              <a:t>:</a:t>
            </a:r>
          </a:p>
          <a:p>
            <a:endParaRPr lang="es-CR" dirty="0"/>
          </a:p>
          <a:p>
            <a:pPr marL="0" indent="0">
              <a:buNone/>
            </a:pPr>
            <a:r>
              <a:rPr lang="es-CR" dirty="0" smtClean="0"/>
              <a:t>1.Muestra de participantes voluntarios</a:t>
            </a:r>
          </a:p>
          <a:p>
            <a:pPr marL="0" indent="0">
              <a:buNone/>
            </a:pPr>
            <a:r>
              <a:rPr lang="es-CR" dirty="0" smtClean="0"/>
              <a:t>2.Muestra de expertos</a:t>
            </a:r>
          </a:p>
          <a:p>
            <a:pPr marL="0" indent="0">
              <a:buNone/>
            </a:pPr>
            <a:r>
              <a:rPr lang="es-CR" dirty="0" smtClean="0"/>
              <a:t>3. Muestra de casos-tipo</a:t>
            </a:r>
          </a:p>
          <a:p>
            <a:pPr marL="0" indent="0">
              <a:buNone/>
            </a:pPr>
            <a:r>
              <a:rPr lang="es-CR" dirty="0" smtClean="0"/>
              <a:t>4. Muestra por cuota</a:t>
            </a:r>
          </a:p>
          <a:p>
            <a:pPr marL="0" indent="0">
              <a:buNone/>
            </a:pPr>
            <a:r>
              <a:rPr lang="es-CR" dirty="0" smtClean="0"/>
              <a:t>5. Muestra teórica</a:t>
            </a:r>
          </a:p>
          <a:p>
            <a:pPr marL="0" indent="0">
              <a:buNone/>
            </a:pPr>
            <a:r>
              <a:rPr lang="es-CR" dirty="0" smtClean="0"/>
              <a:t>6. Muestra variada….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8077" y="146762"/>
            <a:ext cx="10515600" cy="1067890"/>
          </a:xfrm>
        </p:spPr>
        <p:txBody>
          <a:bodyPr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pic>
        <p:nvPicPr>
          <p:cNvPr id="15362" name="Picture 2" descr="http://static1.squarespace.com/static/540f5d2ae4b079afa38f6a5f/t/5418d3cce4b0d214a5aba9db/1410914482744/KAOS-ask-the-exper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43" y="1496034"/>
            <a:ext cx="2825619" cy="257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universoformulas.com/wp-content/uploads/2014/04/muestreo-cuot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99" y="4508130"/>
            <a:ext cx="39719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478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214652"/>
            <a:ext cx="10003809" cy="5513694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88077" y="146762"/>
            <a:ext cx="10515600" cy="1067890"/>
          </a:xfrm>
        </p:spPr>
        <p:txBody>
          <a:bodyPr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90809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91319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91319" y="5409063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79176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279176" y="5354471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Recolección y análisis de datos cualitativos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02300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674" y="127132"/>
            <a:ext cx="10515600" cy="937580"/>
          </a:xfrm>
        </p:spPr>
        <p:txBody>
          <a:bodyPr/>
          <a:lstStyle/>
          <a:p>
            <a:pPr algn="ctr"/>
            <a:r>
              <a:rPr lang="es-ES" dirty="0" smtClean="0"/>
              <a:t>Recolección y análisis de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690" y="1224376"/>
            <a:ext cx="8781789" cy="5289158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Para el enfoque cualitativo, al igual que para el cuantitativo, la recolección de datos resulta </a:t>
            </a:r>
            <a:r>
              <a:rPr lang="es-CR" sz="2400" dirty="0" smtClean="0"/>
              <a:t>fundamental, solamente </a:t>
            </a:r>
            <a:r>
              <a:rPr lang="es-CR" sz="2400" dirty="0"/>
              <a:t>que su propósito no es medir variables para llevar a cabo inferencias y análisis </a:t>
            </a:r>
            <a:r>
              <a:rPr lang="es-CR" sz="2400" dirty="0" smtClean="0"/>
              <a:t>estadístico. Lo </a:t>
            </a:r>
            <a:r>
              <a:rPr lang="es-CR" sz="2400" dirty="0"/>
              <a:t>que se busca en un estudio cualitativo es obtener datos (que se convertirán en información) </a:t>
            </a:r>
            <a:r>
              <a:rPr lang="es-CR" sz="2400" dirty="0" smtClean="0"/>
              <a:t>de </a:t>
            </a:r>
            <a:r>
              <a:rPr lang="es-CR" sz="2400" dirty="0"/>
              <a:t>personas, seres vivos, comunidades, contextos o situaciones en </a:t>
            </a:r>
            <a:r>
              <a:rPr lang="es-CR" sz="2400" dirty="0" smtClean="0"/>
              <a:t>profundidad.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 </a:t>
            </a:r>
            <a:r>
              <a:rPr lang="es-CR" sz="2400" dirty="0"/>
              <a:t>Al tratarse de seres humanos los datos que interesan son </a:t>
            </a:r>
            <a:r>
              <a:rPr lang="es-CR" sz="2400" dirty="0" smtClean="0"/>
              <a:t>conceptos, percepciones</a:t>
            </a:r>
            <a:r>
              <a:rPr lang="es-CR" sz="2400" dirty="0"/>
              <a:t>, imágenes mentales, creencias, emociones, interacciones, pensamientos, </a:t>
            </a:r>
            <a:r>
              <a:rPr lang="es-CR" sz="2400" dirty="0" smtClean="0"/>
              <a:t>experiencias, procesos </a:t>
            </a:r>
            <a:r>
              <a:rPr lang="es-CR" sz="2400" dirty="0"/>
              <a:t>y vivencias manifestadas en el lenguaje de los participantes, ya sea de manera </a:t>
            </a:r>
            <a:r>
              <a:rPr lang="es-CR" sz="2400" dirty="0" smtClean="0"/>
              <a:t>individual, grupal </a:t>
            </a:r>
            <a:r>
              <a:rPr lang="es-CR" sz="2400" dirty="0"/>
              <a:t>o colectiva. 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Se </a:t>
            </a:r>
            <a:r>
              <a:rPr lang="es-CR" sz="2400" dirty="0"/>
              <a:t>recolectan con la </a:t>
            </a:r>
            <a:r>
              <a:rPr lang="es-CR" sz="2400" dirty="0" smtClean="0"/>
              <a:t>finalidad </a:t>
            </a:r>
            <a:r>
              <a:rPr lang="es-CR" sz="2400" dirty="0"/>
              <a:t>de analizarlos y comprenderlos, y así responder a </a:t>
            </a:r>
            <a:r>
              <a:rPr lang="es-CR" sz="2400" dirty="0" smtClean="0"/>
              <a:t>las preguntas </a:t>
            </a:r>
            <a:r>
              <a:rPr lang="es-CR" sz="2400" dirty="0"/>
              <a:t>de investigación y generar conocimiento.</a:t>
            </a:r>
            <a:endParaRPr lang="es-ES" sz="2400" dirty="0"/>
          </a:p>
        </p:txBody>
      </p:sp>
      <p:pic>
        <p:nvPicPr>
          <p:cNvPr id="12290" name="Picture 2" descr="http://www.powerdecisions.com/images/Qualitative-circle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233" y="1336717"/>
            <a:ext cx="2858876" cy="24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everythingmaths.co.za/maths/grade-10-mathematical-literacy/12-data-handling/images/5d1096959fe360a896c7e1766d4184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476" y="4362424"/>
            <a:ext cx="2704389" cy="19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6533" y="923750"/>
            <a:ext cx="8969681" cy="593425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R" dirty="0" smtClean="0"/>
              <a:t>¿</a:t>
            </a:r>
            <a:r>
              <a:rPr lang="es-CR" dirty="0"/>
              <a:t>C</a:t>
            </a:r>
            <a:r>
              <a:rPr lang="es-CR" dirty="0" smtClean="0"/>
              <a:t>uál </a:t>
            </a:r>
            <a:r>
              <a:rPr lang="es-CR" dirty="0"/>
              <a:t>es el instrumento de recolección de los datos en el </a:t>
            </a:r>
            <a:r>
              <a:rPr lang="es-CR" dirty="0" smtClean="0"/>
              <a:t>proceso cualitativo</a:t>
            </a:r>
            <a:r>
              <a:rPr lang="es-CR" dirty="0"/>
              <a:t>? </a:t>
            </a:r>
            <a:endParaRPr lang="es-CR" dirty="0" smtClean="0"/>
          </a:p>
          <a:p>
            <a:pPr marL="0" indent="0" algn="just">
              <a:buNone/>
            </a:pPr>
            <a:endParaRPr lang="es-CR" dirty="0" smtClean="0"/>
          </a:p>
          <a:p>
            <a:pPr algn="just"/>
            <a:r>
              <a:rPr lang="es-CR" dirty="0" smtClean="0"/>
              <a:t>Son </a:t>
            </a:r>
            <a:r>
              <a:rPr lang="es-CR" dirty="0"/>
              <a:t>varios los instrumentos, como las entrevistas o los grupos de </a:t>
            </a:r>
            <a:r>
              <a:rPr lang="es-CR" dirty="0" smtClean="0"/>
              <a:t>enfoque. Sin embargo, es </a:t>
            </a:r>
            <a:r>
              <a:rPr lang="es-CR" dirty="0"/>
              <a:t>el propio investigador o los propios </a:t>
            </a:r>
            <a:r>
              <a:rPr lang="es-CR" dirty="0" smtClean="0"/>
              <a:t>investigadores la principal herramienta. El </a:t>
            </a:r>
            <a:r>
              <a:rPr lang="es-CR" b="1" dirty="0"/>
              <a:t>investigador </a:t>
            </a:r>
            <a:r>
              <a:rPr lang="es-CR" dirty="0"/>
              <a:t>es </a:t>
            </a:r>
            <a:r>
              <a:rPr lang="es-CR" dirty="0" smtClean="0"/>
              <a:t>quien —mediante </a:t>
            </a:r>
            <a:r>
              <a:rPr lang="es-CR" dirty="0"/>
              <a:t>diversos métodos o técnicas— recoge los datos (él es quien observa, entrevista, revisa </a:t>
            </a:r>
            <a:r>
              <a:rPr lang="es-CR" dirty="0" smtClean="0"/>
              <a:t>documentos, conduce </a:t>
            </a:r>
            <a:r>
              <a:rPr lang="es-CR" dirty="0"/>
              <a:t>sesiones, etc.). No sólo analiza, sino que es el medio de obtención de la información</a:t>
            </a:r>
            <a:r>
              <a:rPr lang="es-CR" dirty="0" smtClean="0"/>
              <a:t>.</a:t>
            </a:r>
          </a:p>
          <a:p>
            <a:pPr marL="0" indent="0" algn="just">
              <a:buNone/>
            </a:pPr>
            <a:endParaRPr lang="es-CR" dirty="0"/>
          </a:p>
          <a:p>
            <a:pPr algn="just"/>
            <a:r>
              <a:rPr lang="es-CR" dirty="0" smtClean="0"/>
              <a:t>En </a:t>
            </a:r>
            <a:r>
              <a:rPr lang="es-CR" dirty="0"/>
              <a:t>la indagación cualitativa, los instrumentos no son estandarizados, en ella se trabaja </a:t>
            </a:r>
            <a:r>
              <a:rPr lang="es-CR" dirty="0" smtClean="0"/>
              <a:t>con múltiples </a:t>
            </a:r>
            <a:r>
              <a:rPr lang="es-CR" dirty="0"/>
              <a:t>fuentes de datos, que pueden ser entrevistas, observaciones directas, documentos, </a:t>
            </a:r>
            <a:r>
              <a:rPr lang="es-CR" dirty="0" smtClean="0"/>
              <a:t>material audiovisual</a:t>
            </a:r>
            <a:r>
              <a:rPr lang="es-CR" dirty="0"/>
              <a:t>, etc. </a:t>
            </a:r>
            <a:r>
              <a:rPr lang="es-CR" dirty="0" smtClean="0"/>
              <a:t>Se recolecta </a:t>
            </a:r>
            <a:r>
              <a:rPr lang="es-CR" dirty="0"/>
              <a:t>datos de </a:t>
            </a:r>
            <a:r>
              <a:rPr lang="es-CR" dirty="0" smtClean="0"/>
              <a:t>diferentes tipos</a:t>
            </a:r>
            <a:r>
              <a:rPr lang="es-CR" dirty="0"/>
              <a:t>: lenguaje escrito, verbal y no verbal, conductas observables e imágenes</a:t>
            </a:r>
            <a:r>
              <a:rPr lang="es-CR" dirty="0" smtClean="0"/>
              <a:t>.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39450"/>
            <a:ext cx="10515600" cy="799794"/>
          </a:xfrm>
        </p:spPr>
        <p:txBody>
          <a:bodyPr/>
          <a:lstStyle/>
          <a:p>
            <a:pPr algn="ctr"/>
            <a:r>
              <a:rPr lang="es-ES" dirty="0" smtClean="0"/>
              <a:t>Recolección y análisis de información</a:t>
            </a:r>
            <a:endParaRPr lang="es-ES" dirty="0"/>
          </a:p>
        </p:txBody>
      </p:sp>
      <p:pic>
        <p:nvPicPr>
          <p:cNvPr id="16386" name="Picture 2" descr="http://www.volute.co/img/data_collectio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303" y="991446"/>
            <a:ext cx="2320229" cy="23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cdn2.hubspot.net/hub/118560/file-16574773-png/images/_collection1.png?t=142984626319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10225" r="3523" b="3768"/>
          <a:stretch/>
        </p:blipFill>
        <p:spPr bwMode="auto">
          <a:xfrm>
            <a:off x="9515408" y="3742149"/>
            <a:ext cx="2590018" cy="28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14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1897" y="1261953"/>
            <a:ext cx="8368431" cy="5439471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En la investigación cualitativa necesitamos estar entrenados para observar y es </a:t>
            </a:r>
            <a:r>
              <a:rPr lang="es-CR" sz="2400" dirty="0" smtClean="0"/>
              <a:t>diferente de </a:t>
            </a:r>
            <a:r>
              <a:rPr lang="es-CR" sz="2400" dirty="0"/>
              <a:t>simplemente ver (lo cual hacemos cotidianamente). Es una cuestión </a:t>
            </a:r>
            <a:r>
              <a:rPr lang="es-CR" sz="2400" dirty="0" smtClean="0"/>
              <a:t>de grado</a:t>
            </a:r>
            <a:r>
              <a:rPr lang="es-CR" sz="2400" dirty="0"/>
              <a:t>. Y la “observación investigativa” no se limita al sentido de la vista, </a:t>
            </a:r>
            <a:r>
              <a:rPr lang="es-CR" sz="2400" dirty="0" smtClean="0"/>
              <a:t>implica todos </a:t>
            </a:r>
            <a:r>
              <a:rPr lang="es-CR" sz="2400" dirty="0"/>
              <a:t>los sentidos. Por ejemplo, si estamos en una iglesia </a:t>
            </a:r>
            <a:r>
              <a:rPr lang="es-CR" sz="2400" dirty="0" smtClean="0"/>
              <a:t> </a:t>
            </a:r>
            <a:r>
              <a:rPr lang="es-CR" sz="2400" dirty="0"/>
              <a:t>“olor a pino, incienso y humo” qué nos </a:t>
            </a:r>
            <a:r>
              <a:rPr lang="es-CR" sz="2400" dirty="0" smtClean="0"/>
              <a:t>dice, lo </a:t>
            </a:r>
            <a:r>
              <a:rPr lang="es-CR" sz="2400" dirty="0"/>
              <a:t>mismo cuando “suena la campana” o se escuchan las plegarias</a:t>
            </a:r>
            <a:r>
              <a:rPr lang="es-CR" sz="2400" dirty="0" smtClean="0"/>
              <a:t>.</a:t>
            </a:r>
          </a:p>
          <a:p>
            <a:pPr marL="0" indent="0" algn="just">
              <a:buNone/>
            </a:pPr>
            <a:endParaRPr lang="es-CR" sz="2400" dirty="0" smtClean="0"/>
          </a:p>
          <a:p>
            <a:pPr algn="just"/>
            <a:r>
              <a:rPr lang="es-CR" sz="2400" b="1" dirty="0"/>
              <a:t>Observación cualitativa </a:t>
            </a:r>
            <a:r>
              <a:rPr lang="es-CR" sz="2400" dirty="0"/>
              <a:t>No es </a:t>
            </a:r>
            <a:r>
              <a:rPr lang="es-CR" sz="2400" dirty="0" smtClean="0"/>
              <a:t>mera contemplación </a:t>
            </a:r>
            <a:r>
              <a:rPr lang="es-CR" sz="2400" dirty="0"/>
              <a:t>(“sentarse a ver el mundo </a:t>
            </a:r>
            <a:r>
              <a:rPr lang="es-CR" sz="2400" dirty="0" smtClean="0"/>
              <a:t>y tomar </a:t>
            </a:r>
            <a:r>
              <a:rPr lang="es-CR" sz="2400" dirty="0"/>
              <a:t>notas”); implica adentrarnos en </a:t>
            </a:r>
            <a:r>
              <a:rPr lang="es-CR" sz="2400" dirty="0" smtClean="0"/>
              <a:t>profundidad a </a:t>
            </a:r>
            <a:r>
              <a:rPr lang="es-CR" sz="2400" dirty="0"/>
              <a:t>situaciones sociales y </a:t>
            </a:r>
            <a:r>
              <a:rPr lang="es-CR" sz="2400" dirty="0" smtClean="0"/>
              <a:t>mantener un </a:t>
            </a:r>
            <a:r>
              <a:rPr lang="es-CR" sz="2400" dirty="0"/>
              <a:t>papel activo, así como una </a:t>
            </a:r>
            <a:r>
              <a:rPr lang="es-CR" sz="2400" dirty="0" err="1" smtClean="0"/>
              <a:t>reflexiónpermanente</a:t>
            </a:r>
            <a:r>
              <a:rPr lang="es-CR" sz="2400" dirty="0"/>
              <a:t>. Estar atento a los </a:t>
            </a:r>
            <a:r>
              <a:rPr lang="es-CR" sz="2400" dirty="0" smtClean="0"/>
              <a:t>detalles, sucesos</a:t>
            </a:r>
            <a:r>
              <a:rPr lang="es-CR" sz="2400" dirty="0"/>
              <a:t>, eventos e interacciones.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127132"/>
            <a:ext cx="10515600" cy="937580"/>
          </a:xfrm>
        </p:spPr>
        <p:txBody>
          <a:bodyPr/>
          <a:lstStyle/>
          <a:p>
            <a:pPr algn="ctr"/>
            <a:r>
              <a:rPr lang="es-ES" dirty="0" smtClean="0"/>
              <a:t>Recolección y análisis de información</a:t>
            </a:r>
            <a:endParaRPr lang="es-ES" dirty="0"/>
          </a:p>
        </p:txBody>
      </p:sp>
      <p:pic>
        <p:nvPicPr>
          <p:cNvPr id="17410" name="Picture 2" descr="http://www.cyberzone.biz/wp-content/uploads/2013/09/appli_tabl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41" y="1453018"/>
            <a:ext cx="2575099" cy="19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www.uxpassion.com/uxp/wp-content/uploads/2014/04/data-collection-784x4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632" y="4060378"/>
            <a:ext cx="277551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200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08" y="1552313"/>
            <a:ext cx="10970320" cy="449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25674" y="127132"/>
            <a:ext cx="10515600" cy="937580"/>
          </a:xfrm>
        </p:spPr>
        <p:txBody>
          <a:bodyPr/>
          <a:lstStyle/>
          <a:p>
            <a:pPr algn="ctr"/>
            <a:r>
              <a:rPr lang="es-ES" dirty="0" smtClean="0"/>
              <a:t>Recolección y análisis de información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27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4529" y="1374687"/>
            <a:ext cx="7403926" cy="5276633"/>
          </a:xfrm>
        </p:spPr>
        <p:txBody>
          <a:bodyPr>
            <a:normAutofit/>
          </a:bodyPr>
          <a:lstStyle/>
          <a:p>
            <a:r>
              <a:rPr lang="es-CR" sz="2400" dirty="0" smtClean="0"/>
              <a:t>Las principales formas de recolectar datos cualitativas:</a:t>
            </a:r>
          </a:p>
          <a:p>
            <a:endParaRPr lang="es-CR" sz="2400" dirty="0"/>
          </a:p>
          <a:p>
            <a:pPr marL="514350" indent="-514350">
              <a:buAutoNum type="arabicPeriod"/>
            </a:pPr>
            <a:r>
              <a:rPr lang="es-CR" sz="2400" dirty="0" smtClean="0"/>
              <a:t>Observación</a:t>
            </a:r>
          </a:p>
          <a:p>
            <a:pPr marL="514350" indent="-514350">
              <a:buAutoNum type="arabicPeriod"/>
            </a:pPr>
            <a:r>
              <a:rPr lang="es-CR" sz="2400" dirty="0" smtClean="0"/>
              <a:t>La entrevista</a:t>
            </a:r>
          </a:p>
          <a:p>
            <a:pPr marL="514350" indent="-514350">
              <a:buAutoNum type="arabicPeriod"/>
            </a:pPr>
            <a:r>
              <a:rPr lang="es-CR" sz="2400" dirty="0" smtClean="0"/>
              <a:t>Las sesiones de grupo</a:t>
            </a:r>
          </a:p>
          <a:p>
            <a:pPr marL="514350" indent="-514350">
              <a:buAutoNum type="arabicPeriod"/>
            </a:pPr>
            <a:r>
              <a:rPr lang="es-CR" sz="2400" dirty="0" smtClean="0"/>
              <a:t>Documentos, registros, materiales y artefactos</a:t>
            </a:r>
          </a:p>
          <a:p>
            <a:pPr marL="514350" indent="-514350">
              <a:buAutoNum type="arabicPeriod"/>
            </a:pPr>
            <a:r>
              <a:rPr lang="es-CR" sz="2400" dirty="0" smtClean="0"/>
              <a:t>Biografías e historia de vida</a:t>
            </a:r>
          </a:p>
          <a:p>
            <a:pPr marL="514350" indent="-514350">
              <a:buAutoNum type="arabicPeriod"/>
            </a:pPr>
            <a:r>
              <a:rPr lang="es-CR" sz="2400" dirty="0" smtClean="0"/>
              <a:t>Triangulación de recolección de datos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127132"/>
            <a:ext cx="10515600" cy="937580"/>
          </a:xfrm>
        </p:spPr>
        <p:txBody>
          <a:bodyPr/>
          <a:lstStyle/>
          <a:p>
            <a:pPr algn="ctr"/>
            <a:r>
              <a:rPr lang="es-ES" dirty="0" smtClean="0"/>
              <a:t>Recolección y análisis de información</a:t>
            </a:r>
            <a:endParaRPr lang="es-ES" dirty="0"/>
          </a:p>
        </p:txBody>
      </p:sp>
      <p:pic>
        <p:nvPicPr>
          <p:cNvPr id="3074" name="Picture 2" descr="http://www.lavonnesisk.me/wp-content/uploads/2015/10/challen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08" y="2123162"/>
            <a:ext cx="4286250" cy="42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6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7949" y="187889"/>
            <a:ext cx="10515600" cy="739037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152" y="1114816"/>
            <a:ext cx="8261865" cy="5463405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La investigación se suele separar en 3 enfoques: cuantitativo, cualitativo y mixto.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El </a:t>
            </a:r>
            <a:r>
              <a:rPr lang="es-CR" sz="2400" b="1" dirty="0" smtClean="0"/>
              <a:t>enfoque cuantitativo </a:t>
            </a:r>
            <a:r>
              <a:rPr lang="es-CR" sz="2400" dirty="0" smtClean="0"/>
              <a:t>es estructurado y sistemático. Se inicia como una idea y finaliza con la elaboración de un reporte.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Las fases suelen ser: idea, problema, revisión de literatura, visualización del alcance del estudio, las hipótesis, diseño, la muestra, recolección de datos, análisis de datos y elaboración de resultados.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Estas etapas fueron mostradas en los capítulos anteriores.</a:t>
            </a:r>
            <a:endParaRPr lang="es-ES" sz="2400" dirty="0"/>
          </a:p>
        </p:txBody>
      </p:sp>
      <p:pic>
        <p:nvPicPr>
          <p:cNvPr id="5122" name="Picture 2" descr="http://us.123rf.com/400wm/400/400/iqoncept/iqoncept1204/iqoncept120400013/13094708-muchas-personas-de-diferentes-ofrecen-sus-opiniones-al-hablar-con-el-dictamen-palabra-en-varios-bo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309" y="1101573"/>
            <a:ext cx="2441379" cy="23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pulso.com.mx/userfiles/pulso/image/estudios_cualitativ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48" y="4501236"/>
            <a:ext cx="2690300" cy="21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91319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91319" y="5409063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6389426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79176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279176" y="5354471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Recolección y análisis de datos cualitativos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8313761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Diseños del proceso de investigación cualitativa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502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5674" y="152183"/>
            <a:ext cx="10515600" cy="762217"/>
          </a:xfrm>
        </p:spPr>
        <p:txBody>
          <a:bodyPr/>
          <a:lstStyle/>
          <a:p>
            <a:pPr algn="ctr"/>
            <a:r>
              <a:rPr lang="es-ES" dirty="0" smtClean="0"/>
              <a:t>Técnicas de análisis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2316" y="1224374"/>
            <a:ext cx="8431059" cy="5101269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Se definen diversas </a:t>
            </a:r>
            <a:r>
              <a:rPr lang="es-CR" sz="2400" dirty="0"/>
              <a:t>tipologías de los diseños </a:t>
            </a:r>
            <a:r>
              <a:rPr lang="es-CR" sz="2400" dirty="0" smtClean="0"/>
              <a:t>cualitativos. La clasificación más conocida son: </a:t>
            </a:r>
          </a:p>
          <a:p>
            <a:pPr algn="just"/>
            <a:endParaRPr lang="es-CR" sz="2400" dirty="0" smtClean="0"/>
          </a:p>
          <a:p>
            <a:pPr marL="0" indent="0" algn="just">
              <a:buNone/>
            </a:pPr>
            <a:r>
              <a:rPr lang="es-CR" sz="2400" i="1" dirty="0" smtClean="0"/>
              <a:t>	a</a:t>
            </a:r>
            <a:r>
              <a:rPr lang="es-CR" sz="2400" dirty="0"/>
              <a:t>) teoría fundamentada,</a:t>
            </a:r>
          </a:p>
          <a:p>
            <a:pPr marL="0" indent="0" algn="just">
              <a:buNone/>
            </a:pPr>
            <a:r>
              <a:rPr lang="es-CR" sz="2400" i="1" dirty="0" smtClean="0"/>
              <a:t>	b</a:t>
            </a:r>
            <a:r>
              <a:rPr lang="es-CR" sz="2400" dirty="0"/>
              <a:t>) diseños E</a:t>
            </a:r>
            <a:r>
              <a:rPr lang="es-CR" sz="2400" dirty="0" smtClean="0"/>
              <a:t>tnográficos</a:t>
            </a:r>
            <a:r>
              <a:rPr lang="es-CR" sz="2400" dirty="0"/>
              <a:t>, </a:t>
            </a:r>
            <a:endParaRPr lang="es-CR" sz="2400" dirty="0" smtClean="0"/>
          </a:p>
          <a:p>
            <a:pPr marL="0" indent="0" algn="just">
              <a:buNone/>
            </a:pPr>
            <a:r>
              <a:rPr lang="es-CR" sz="2400" i="1" dirty="0" smtClean="0"/>
              <a:t>	c</a:t>
            </a:r>
            <a:r>
              <a:rPr lang="es-CR" sz="2400" dirty="0"/>
              <a:t>) diseños narrativos y </a:t>
            </a:r>
            <a:endParaRPr lang="es-CR" sz="2400" dirty="0" smtClean="0"/>
          </a:p>
          <a:p>
            <a:pPr marL="0" indent="0" algn="just">
              <a:buNone/>
            </a:pPr>
            <a:r>
              <a:rPr lang="es-CR" sz="2400" i="1" dirty="0" smtClean="0"/>
              <a:t>	d</a:t>
            </a:r>
            <a:r>
              <a:rPr lang="es-CR" sz="2400" dirty="0"/>
              <a:t>) diseños de investigación-acción. 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Asimismo, cabe </a:t>
            </a:r>
            <a:r>
              <a:rPr lang="es-CR" sz="2400" dirty="0"/>
              <a:t>señalar que las “fronteras” entre tales diseños son sumamente relativas, realmente no existen, y </a:t>
            </a:r>
            <a:r>
              <a:rPr lang="es-CR" sz="2400" dirty="0" smtClean="0"/>
              <a:t>la mayoría </a:t>
            </a:r>
            <a:r>
              <a:rPr lang="es-CR" sz="2400" dirty="0"/>
              <a:t>de los estudios toma elementos de más de uno de éstos. Es decir, los diseños se yuxtaponen.</a:t>
            </a:r>
            <a:endParaRPr lang="es-ES" sz="2400" dirty="0"/>
          </a:p>
        </p:txBody>
      </p:sp>
      <p:pic>
        <p:nvPicPr>
          <p:cNvPr id="18434" name="Picture 2" descr="http://www.generazionefutura.net/wp-content/uploads/2014/09/meth-qu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11276" r="8777" b="10781"/>
          <a:stretch/>
        </p:blipFill>
        <p:spPr bwMode="auto">
          <a:xfrm>
            <a:off x="9173227" y="1427964"/>
            <a:ext cx="2780778" cy="26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encrypted-tbn2.gstatic.com/images?q=tbn:ANd9GcT-pzCbLlZ0TthqG-efmhynd4WEHlz9DN9ubA8vQOiAuSBsDlJX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27" y="4160425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6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27342"/>
            <a:ext cx="8581372" cy="5276632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La </a:t>
            </a:r>
            <a:r>
              <a:rPr lang="es-CR" sz="2400" b="1" dirty="0"/>
              <a:t>teoría fundamentada </a:t>
            </a:r>
            <a:r>
              <a:rPr lang="es-CR" sz="2400" dirty="0"/>
              <a:t>(</a:t>
            </a:r>
            <a:r>
              <a:rPr lang="es-CR" sz="2400" i="1" dirty="0" err="1"/>
              <a:t>Grounded</a:t>
            </a:r>
            <a:r>
              <a:rPr lang="es-CR" sz="2400" i="1" dirty="0"/>
              <a:t> Th </a:t>
            </a:r>
            <a:r>
              <a:rPr lang="es-CR" sz="2400" i="1" dirty="0" err="1"/>
              <a:t>eory</a:t>
            </a:r>
            <a:r>
              <a:rPr lang="es-CR" sz="2400" dirty="0"/>
              <a:t>) surge en 1967, fue propuesta por </a:t>
            </a:r>
            <a:r>
              <a:rPr lang="es-CR" sz="2400" dirty="0" smtClean="0"/>
              <a:t>Barney </a:t>
            </a:r>
            <a:r>
              <a:rPr lang="es-CR" sz="2400" dirty="0" err="1" smtClean="0"/>
              <a:t>Glaser</a:t>
            </a:r>
            <a:r>
              <a:rPr lang="es-CR" sz="2400" dirty="0" smtClean="0"/>
              <a:t> </a:t>
            </a:r>
            <a:r>
              <a:rPr lang="es-CR" sz="2400" dirty="0"/>
              <a:t>y </a:t>
            </a:r>
            <a:r>
              <a:rPr lang="es-CR" sz="2400" dirty="0" err="1"/>
              <a:t>Anselm</a:t>
            </a:r>
            <a:r>
              <a:rPr lang="es-CR" sz="2400" dirty="0"/>
              <a:t> Strauss en su libro </a:t>
            </a:r>
            <a:r>
              <a:rPr lang="es-CR" sz="2400" b="1" i="1" u="sng" dirty="0" err="1" smtClean="0"/>
              <a:t>The</a:t>
            </a:r>
            <a:r>
              <a:rPr lang="es-CR" sz="2400" b="1" i="1" u="sng" dirty="0" smtClean="0"/>
              <a:t> </a:t>
            </a:r>
            <a:r>
              <a:rPr lang="es-CR" sz="2400" b="1" i="1" u="sng" dirty="0" err="1"/>
              <a:t>discovery</a:t>
            </a:r>
            <a:r>
              <a:rPr lang="es-CR" sz="2400" b="1" i="1" u="sng" dirty="0"/>
              <a:t> of </a:t>
            </a:r>
            <a:r>
              <a:rPr lang="es-CR" sz="2400" b="1" i="1" u="sng" dirty="0" err="1"/>
              <a:t>Grounded</a:t>
            </a:r>
            <a:r>
              <a:rPr lang="es-CR" sz="2400" b="1" i="1" u="sng" dirty="0"/>
              <a:t> </a:t>
            </a:r>
            <a:r>
              <a:rPr lang="es-CR" sz="2400" b="1" i="1" u="sng" dirty="0" err="1" smtClean="0"/>
              <a:t>Theory</a:t>
            </a:r>
            <a:r>
              <a:rPr lang="es-CR" sz="2400" dirty="0"/>
              <a:t>, la cual se </a:t>
            </a:r>
            <a:r>
              <a:rPr lang="es-CR" sz="2400" dirty="0" smtClean="0"/>
              <a:t>asienta básicamente </a:t>
            </a:r>
            <a:r>
              <a:rPr lang="es-CR" sz="2400" dirty="0"/>
              <a:t>en el interaccionismo simbólico (</a:t>
            </a:r>
            <a:r>
              <a:rPr lang="es-CR" sz="2400" dirty="0" err="1"/>
              <a:t>Sandín</a:t>
            </a:r>
            <a:r>
              <a:rPr lang="es-CR" sz="2400" dirty="0"/>
              <a:t>, 2003). Con el tiempo </a:t>
            </a:r>
            <a:r>
              <a:rPr lang="es-CR" sz="2400" dirty="0" smtClean="0"/>
              <a:t>otros autores </a:t>
            </a:r>
            <a:r>
              <a:rPr lang="es-CR" sz="2400" dirty="0"/>
              <a:t>la han desarrollado en diversas direcciones</a:t>
            </a:r>
            <a:r>
              <a:rPr lang="es-CR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diseño de teoría fundamentada utiliza un procedimiento sistemático </a:t>
            </a:r>
            <a:r>
              <a:rPr lang="es-CR" sz="2400" dirty="0" smtClean="0"/>
              <a:t>cualitativo para </a:t>
            </a:r>
            <a:r>
              <a:rPr lang="es-CR" sz="2400" dirty="0"/>
              <a:t>generar una teoría que explique en un nivel conceptual una acción, una interacción o un </a:t>
            </a:r>
            <a:r>
              <a:rPr lang="es-CR" sz="2400" dirty="0" smtClean="0"/>
              <a:t>área específica</a:t>
            </a:r>
            <a:r>
              <a:rPr lang="es-CR" sz="2400" dirty="0"/>
              <a:t>. Esta teoría es denominada sustantiva o de rango medio y se aplica a un contexto más </a:t>
            </a:r>
            <a:r>
              <a:rPr lang="es-CR" sz="2400" dirty="0" smtClean="0"/>
              <a:t>concreto. </a:t>
            </a:r>
            <a:r>
              <a:rPr lang="es-CR" sz="2400" dirty="0" err="1" smtClean="0"/>
              <a:t>Glaser</a:t>
            </a:r>
            <a:r>
              <a:rPr lang="es-CR" sz="2400" dirty="0" smtClean="0"/>
              <a:t> </a:t>
            </a:r>
            <a:r>
              <a:rPr lang="es-CR" sz="2400" dirty="0"/>
              <a:t>y Strauss (1967) la distinguen de la “teoría formal”, cuya perspectiva es mayor. </a:t>
            </a:r>
            <a:endParaRPr lang="es-ES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77027"/>
            <a:ext cx="10515600" cy="874952"/>
          </a:xfrm>
        </p:spPr>
        <p:txBody>
          <a:bodyPr/>
          <a:lstStyle/>
          <a:p>
            <a:pPr algn="ctr"/>
            <a:r>
              <a:rPr lang="es-ES" dirty="0" smtClean="0"/>
              <a:t>Técnicas de análisis</a:t>
            </a:r>
            <a:endParaRPr lang="es-ES" dirty="0"/>
          </a:p>
        </p:txBody>
      </p:sp>
      <p:pic>
        <p:nvPicPr>
          <p:cNvPr id="19458" name="Picture 2" descr="https://www.optimalworkshop.com/blog/wp-content/uploads/2015/12/remote_testing_blog_drawings_05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t="10050" r="19672" b="7664"/>
          <a:stretch/>
        </p:blipFill>
        <p:spPr bwMode="auto">
          <a:xfrm>
            <a:off x="9014564" y="1277654"/>
            <a:ext cx="296031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depts.washington.edu/cfar/sites/default/files/imagecache/node_image/event_photos/heads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10" y="4862708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78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795" y="826717"/>
            <a:ext cx="8932101" cy="592481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R" sz="2400" dirty="0"/>
              <a:t>Los diseños </a:t>
            </a:r>
            <a:r>
              <a:rPr lang="es-CR" sz="2400" dirty="0" smtClean="0"/>
              <a:t>etnográficos </a:t>
            </a:r>
            <a:r>
              <a:rPr lang="es-CR" sz="2400" dirty="0"/>
              <a:t>pretenden describir y analizar ideas, creencias, </a:t>
            </a:r>
            <a:r>
              <a:rPr lang="es-CR" sz="2400" dirty="0" smtClean="0"/>
              <a:t>significados</a:t>
            </a:r>
            <a:r>
              <a:rPr lang="es-CR" sz="2400" dirty="0"/>
              <a:t>, conocimientos </a:t>
            </a:r>
            <a:r>
              <a:rPr lang="es-CR" sz="2400" dirty="0" smtClean="0"/>
              <a:t>y prácticas </a:t>
            </a:r>
            <a:r>
              <a:rPr lang="es-CR" sz="2400" dirty="0"/>
              <a:t>de grupos, culturas y </a:t>
            </a:r>
            <a:r>
              <a:rPr lang="es-CR" sz="2400" dirty="0" smtClean="0"/>
              <a:t>comunidades. </a:t>
            </a:r>
            <a:r>
              <a:rPr lang="es-CR" sz="2400" dirty="0"/>
              <a:t>Incluso </a:t>
            </a:r>
            <a:r>
              <a:rPr lang="es-CR" sz="2400" dirty="0" smtClean="0"/>
              <a:t>pueden ser </a:t>
            </a:r>
            <a:r>
              <a:rPr lang="es-CR" sz="2400" dirty="0"/>
              <a:t>muy amplios y abarcar la historia, geografía y los subsistemas socioeconómico, </a:t>
            </a:r>
            <a:r>
              <a:rPr lang="es-CR" sz="2400" dirty="0" smtClean="0"/>
              <a:t>educativo, político </a:t>
            </a:r>
            <a:r>
              <a:rPr lang="es-CR" sz="2400" dirty="0"/>
              <a:t>y cultural de un sistema social (rituales, símbolos, funciones sociales, parentesco, </a:t>
            </a:r>
            <a:r>
              <a:rPr lang="es-CR" sz="2400" dirty="0" smtClean="0"/>
              <a:t>migraciones, redes </a:t>
            </a:r>
            <a:r>
              <a:rPr lang="es-CR" sz="2400" dirty="0"/>
              <a:t>y un sinfín de elementos). La etnografía implica la descripción e interpretación profundas de </a:t>
            </a:r>
            <a:r>
              <a:rPr lang="es-CR" sz="2400" dirty="0" smtClean="0"/>
              <a:t>un grupo</a:t>
            </a:r>
            <a:r>
              <a:rPr lang="es-CR" sz="2400" dirty="0"/>
              <a:t>, sistema social o </a:t>
            </a:r>
            <a:r>
              <a:rPr lang="es-CR" sz="2400" dirty="0" smtClean="0"/>
              <a:t>cultural.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El </a:t>
            </a:r>
            <a:r>
              <a:rPr lang="es-CR" sz="2400" dirty="0"/>
              <a:t>propósito de la investigación </a:t>
            </a:r>
            <a:r>
              <a:rPr lang="es-CR" sz="2400" dirty="0" smtClean="0"/>
              <a:t>etnográfica </a:t>
            </a:r>
            <a:r>
              <a:rPr lang="es-CR" sz="2400" dirty="0"/>
              <a:t>es describir </a:t>
            </a:r>
            <a:r>
              <a:rPr lang="es-CR" sz="2400" dirty="0" smtClean="0"/>
              <a:t>y analizar </a:t>
            </a:r>
            <a:r>
              <a:rPr lang="es-CR" sz="2400" dirty="0"/>
              <a:t>lo que las personas de un sitio, estrato o contexto determinado hacen usualmente; así </a:t>
            </a:r>
            <a:r>
              <a:rPr lang="es-CR" sz="2400" dirty="0" smtClean="0"/>
              <a:t>como los significados </a:t>
            </a:r>
            <a:r>
              <a:rPr lang="es-CR" sz="2400" dirty="0"/>
              <a:t>que le dan a ese comportamiento realizado bajo circunstancias comunes o </a:t>
            </a:r>
            <a:r>
              <a:rPr lang="es-CR" sz="2400" dirty="0" smtClean="0"/>
              <a:t>especiales, y finalmente</a:t>
            </a:r>
            <a:r>
              <a:rPr lang="es-CR" sz="2400" dirty="0"/>
              <a:t>, presenta los resultados de manera que se resalten las regularidades que implica un </a:t>
            </a:r>
            <a:r>
              <a:rPr lang="es-CR" sz="2400" dirty="0" smtClean="0"/>
              <a:t>proceso cultural</a:t>
            </a:r>
            <a:r>
              <a:rPr lang="es-CR" sz="2400" dirty="0"/>
              <a:t>. 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Los </a:t>
            </a:r>
            <a:r>
              <a:rPr lang="es-CR" sz="2400" dirty="0"/>
              <a:t>diseños </a:t>
            </a:r>
            <a:r>
              <a:rPr lang="es-CR" sz="2400" dirty="0" smtClean="0"/>
              <a:t>etnográficos </a:t>
            </a:r>
            <a:r>
              <a:rPr lang="es-CR" sz="2400" dirty="0"/>
              <a:t>estudian categorías, temas y patrones referidos a las </a:t>
            </a:r>
            <a:r>
              <a:rPr lang="es-CR" sz="2400" dirty="0" smtClean="0"/>
              <a:t>culturas. Desde </a:t>
            </a:r>
            <a:r>
              <a:rPr lang="es-CR" sz="2400" dirty="0"/>
              <a:t>civilizaciones antiguas, como el Gran Imperio Romano de los primeros siglos de nuestra era </a:t>
            </a:r>
            <a:r>
              <a:rPr lang="es-CR" sz="2400" dirty="0" smtClean="0"/>
              <a:t>o antes</a:t>
            </a:r>
            <a:r>
              <a:rPr lang="es-CR" sz="2400" dirty="0"/>
              <a:t>, la civilización maya y el antiguo Egipto; hasta organizaciones actuales, como las grandes </a:t>
            </a:r>
            <a:r>
              <a:rPr lang="es-CR" sz="2400" dirty="0" smtClean="0"/>
              <a:t>transnacionales del </a:t>
            </a:r>
            <a:r>
              <a:rPr lang="es-CR" sz="2400" dirty="0"/>
              <a:t>mundo, las etnias indígenas actuales o los hinchas de un equipo de fútbol.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26923"/>
            <a:ext cx="10515600" cy="874952"/>
          </a:xfrm>
        </p:spPr>
        <p:txBody>
          <a:bodyPr/>
          <a:lstStyle/>
          <a:p>
            <a:pPr algn="ctr"/>
            <a:r>
              <a:rPr lang="es-ES" dirty="0" smtClean="0"/>
              <a:t>Técnicas de análisis</a:t>
            </a:r>
            <a:endParaRPr lang="es-ES" dirty="0"/>
          </a:p>
        </p:txBody>
      </p:sp>
      <p:pic>
        <p:nvPicPr>
          <p:cNvPr id="20482" name="Picture 2" descr="http://research-methodology.net/wp-content/uploads/2013/10/Qualitative-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95" y="746864"/>
            <a:ext cx="2542783" cy="23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newsaccess.ie/images/main_inner/Qualitative_media_analysis_-_imag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16316" b="6954"/>
          <a:stretch/>
        </p:blipFill>
        <p:spPr bwMode="auto">
          <a:xfrm>
            <a:off x="9286071" y="3645074"/>
            <a:ext cx="2734629" cy="270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31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6951" y="1299532"/>
            <a:ext cx="7817285" cy="5326736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En los diseños narrativos el investigador recolecta datos sobre las historias de vida y experiencias </a:t>
            </a:r>
            <a:r>
              <a:rPr lang="es-CR" sz="2400" dirty="0" smtClean="0"/>
              <a:t>de ciertas </a:t>
            </a:r>
            <a:r>
              <a:rPr lang="es-CR" sz="2400" dirty="0"/>
              <a:t>personas para describirlas y analizarlas. Resultan de interés los individuos en sí mismos y </a:t>
            </a:r>
            <a:r>
              <a:rPr lang="es-CR" sz="2400" dirty="0" smtClean="0"/>
              <a:t>su entorno</a:t>
            </a:r>
            <a:r>
              <a:rPr lang="es-CR" sz="2400" dirty="0"/>
              <a:t>, incluyendo, desde luego, a otras personas</a:t>
            </a:r>
            <a:r>
              <a:rPr lang="es-CR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El </a:t>
            </a:r>
            <a:r>
              <a:rPr lang="es-CR" sz="2400" dirty="0"/>
              <a:t>diseño narrativo en diversas ocasiones es un esquema de </a:t>
            </a:r>
            <a:r>
              <a:rPr lang="es-CR" sz="2400" dirty="0" smtClean="0"/>
              <a:t>investigación, pero </a:t>
            </a:r>
            <a:r>
              <a:rPr lang="es-CR" sz="2400" dirty="0"/>
              <a:t>también una forma de intervención, ya que el contar una historia ayuda a procesar </a:t>
            </a:r>
            <a:r>
              <a:rPr lang="es-CR" sz="2400" dirty="0" smtClean="0"/>
              <a:t>cuestiones que </a:t>
            </a:r>
            <a:r>
              <a:rPr lang="es-CR" sz="2400" dirty="0"/>
              <a:t>no estaban claras o conscientes. Se usa frecuentemente cuando el objetivo es evaluar </a:t>
            </a:r>
            <a:r>
              <a:rPr lang="es-CR" sz="2400" dirty="0" err="1" smtClean="0"/>
              <a:t>unasucesión</a:t>
            </a:r>
            <a:r>
              <a:rPr lang="es-CR" sz="2400" dirty="0" smtClean="0"/>
              <a:t> </a:t>
            </a:r>
            <a:r>
              <a:rPr lang="es-CR" sz="2400" dirty="0"/>
              <a:t>de acontecimientos. Asimismo, provee de un cuadro </a:t>
            </a:r>
            <a:r>
              <a:rPr lang="es-CR" sz="2400" dirty="0" err="1"/>
              <a:t>microanalítico</a:t>
            </a:r>
            <a:r>
              <a:rPr lang="es-CR" sz="2400" dirty="0"/>
              <a:t>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77027"/>
            <a:ext cx="10515600" cy="874952"/>
          </a:xfrm>
        </p:spPr>
        <p:txBody>
          <a:bodyPr/>
          <a:lstStyle/>
          <a:p>
            <a:pPr algn="ctr"/>
            <a:r>
              <a:rPr lang="es-ES" dirty="0" smtClean="0"/>
              <a:t>Técnicas de análisis</a:t>
            </a:r>
            <a:endParaRPr lang="es-ES" dirty="0"/>
          </a:p>
        </p:txBody>
      </p:sp>
      <p:pic>
        <p:nvPicPr>
          <p:cNvPr id="21506" name="Picture 2" descr="https://ciruelacomunicaciones.files.wordpress.com/2012/04/dos-habland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74" y="1435011"/>
            <a:ext cx="3048000" cy="20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1.bp.blogspot.com/-tfttz7XZ2Xg/VYQhc3aR52I/AAAAAAAAC-I/fUw2J2t5GJI/s1600/Storytelling%2B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 b="11500"/>
          <a:stretch/>
        </p:blipFill>
        <p:spPr bwMode="auto">
          <a:xfrm>
            <a:off x="8606594" y="4277636"/>
            <a:ext cx="3181360" cy="20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515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9788" y="1089764"/>
            <a:ext cx="8731686" cy="534861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La </a:t>
            </a:r>
            <a:r>
              <a:rPr lang="es-CR" sz="2400" dirty="0" smtClean="0"/>
              <a:t>finalidad </a:t>
            </a:r>
            <a:r>
              <a:rPr lang="es-CR" sz="2400" dirty="0"/>
              <a:t>de la investigación-acción es resolver problemas cotidianos e inmediatos </a:t>
            </a:r>
            <a:r>
              <a:rPr lang="es-CR" sz="2400" dirty="0" smtClean="0"/>
              <a:t>y </a:t>
            </a:r>
            <a:r>
              <a:rPr lang="es-CR" sz="2400" dirty="0"/>
              <a:t>mejorar prácticas concretas. Su propósito fundamental se centra en </a:t>
            </a:r>
            <a:r>
              <a:rPr lang="es-CR" sz="2400" dirty="0" smtClean="0"/>
              <a:t>aportar información </a:t>
            </a:r>
            <a:r>
              <a:rPr lang="es-CR" sz="2400" dirty="0"/>
              <a:t>que guíe la toma de decisiones para programas, procesos y reformas estructurales. </a:t>
            </a:r>
            <a:endParaRPr lang="es-CR" sz="2400" dirty="0" smtClean="0"/>
          </a:p>
          <a:p>
            <a:pPr algn="just"/>
            <a:r>
              <a:rPr lang="es-CR" sz="2400" dirty="0"/>
              <a:t>L</a:t>
            </a:r>
            <a:r>
              <a:rPr lang="es-CR" sz="2400" dirty="0" smtClean="0"/>
              <a:t>a </a:t>
            </a:r>
            <a:r>
              <a:rPr lang="es-CR" sz="2400" dirty="0"/>
              <a:t>investigación-acción pretende, esencialmente, “propiciar el cambio </a:t>
            </a:r>
            <a:r>
              <a:rPr lang="es-CR" sz="2400" dirty="0" smtClean="0"/>
              <a:t>social, transformar </a:t>
            </a:r>
            <a:r>
              <a:rPr lang="es-CR" sz="2400" dirty="0"/>
              <a:t>la realidad y que las personas tomen conciencia de su papel en ese proceso de transformación”.</a:t>
            </a:r>
          </a:p>
          <a:p>
            <a:pPr algn="just"/>
            <a:r>
              <a:rPr lang="es-CR" sz="2400" dirty="0"/>
              <a:t>L</a:t>
            </a:r>
            <a:r>
              <a:rPr lang="es-CR" sz="2400" dirty="0" smtClean="0"/>
              <a:t>a </a:t>
            </a:r>
            <a:r>
              <a:rPr lang="es-CR" sz="2400" dirty="0"/>
              <a:t>investigación-acción como el estudio de una </a:t>
            </a:r>
            <a:r>
              <a:rPr lang="es-CR" sz="2400" dirty="0" smtClean="0"/>
              <a:t>situación social </a:t>
            </a:r>
            <a:r>
              <a:rPr lang="es-CR" sz="2400" dirty="0"/>
              <a:t>con miras a mejorar la calidad de la acción dentro de ella. </a:t>
            </a:r>
            <a:endParaRPr lang="es-CR" sz="2400" dirty="0" smtClean="0"/>
          </a:p>
          <a:p>
            <a:pPr algn="just"/>
            <a:r>
              <a:rPr lang="es-CR" sz="2400" dirty="0" smtClean="0"/>
              <a:t>El </a:t>
            </a:r>
            <a:r>
              <a:rPr lang="es-CR" sz="2400" dirty="0"/>
              <a:t>estudio de un contexto social donde mediante un proceso de investigación con pasos “</a:t>
            </a:r>
            <a:r>
              <a:rPr lang="es-CR" sz="2400" dirty="0" smtClean="0"/>
              <a:t>en espiral</a:t>
            </a:r>
            <a:r>
              <a:rPr lang="es-CR" sz="2400" dirty="0"/>
              <a:t>”, se investiga al mismo tiempo que se </a:t>
            </a:r>
            <a:r>
              <a:rPr lang="es-CR" sz="2400" dirty="0" smtClean="0"/>
              <a:t>interviene. La </a:t>
            </a:r>
            <a:r>
              <a:rPr lang="es-CR" sz="2400" dirty="0"/>
              <a:t>mayoría de los autores la ubica en los marcos referenciales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5674" y="77027"/>
            <a:ext cx="10515600" cy="874952"/>
          </a:xfrm>
        </p:spPr>
        <p:txBody>
          <a:bodyPr/>
          <a:lstStyle/>
          <a:p>
            <a:pPr algn="ctr"/>
            <a:r>
              <a:rPr lang="es-ES" dirty="0" smtClean="0"/>
              <a:t>Técnicas de análisis</a:t>
            </a:r>
            <a:endParaRPr lang="es-ES" dirty="0"/>
          </a:p>
        </p:txBody>
      </p:sp>
      <p:sp>
        <p:nvSpPr>
          <p:cNvPr id="5" name="AutoShape 2" descr="data:image/png;base64,iVBORw0KGgoAAAANSUhEUgAAAMIAAAEDCAMAAABQ/CumAAABaFBMVEX/////wZcSubv50AX/++vWHnw+QkvxwhHmTzOv0TfvrYFKTlT50QT5zgD/++wAtrjwvgD/78NhwOb/vpHlSCluxOg6RVf///X/78bVriP/vI7TAHH//vpRVVrshXbUAHTukYPnWD+M1terzyTup3fnkbcrMDvkPBP0yA3lQh/75+SpzhnjMADhc6Pm9fWs2/F7yervm4+goaX/2sP2zcj83nBHurb/5dXC5PTre2vF3Xrm9PuU0u3/0LEwNT/W7fj/8OfP45Tr89T0vLX+6KXJ6+z/x6LxqaC82GDFxsj72lrOv6G11EoiKDT944vx9+Hg7bz+9tpuzc7lhK+x4+T77PPfZZ361Ta3uLrzyTrM4Y3n8cv55KPC3HL43Yv52tbvuND00ODbRY3zydv44Or21nLp6urY6KltcHUVHSy85ufW19iIio7vt8/sp8XzyDXpZlDfZp2cf2+jlo+2kXpjaHKpjzu0oGVq1MhRAAAYR0lEQVR4nN2diV/TSrvHU8AK1RZb6JteGihSLEuVIhWKQEtZ5ICCLIoLqwuL54jLe+977v337+yZSWaSSYW0nt/Hj9Y2pM83zzpJaA3jBrUx9eVONBrtv5r6epNvc2Pa+LJVq0WxaoXC1UWzDQqqr/2FqKDa1m8GcbUVdalWeNdss/R10V9zEwAVrpptma4upPYjR3xptm2aUhL8Ngz9HgjRwlSzzdPQFJ8HtUL0TrQ/yj211fot4oKrRbXa1IUxVfja/5WDuNNsC331xTYWFyDgFWPqaoORtXxp5ZxAwn5qy5j6YvS/u/O7uMHOhNoVfQYQ3Nm4YAiFFs8GLhHIM1MgngBBwbiqiWwtKjuOajTkQSAhAjy1IjXVRD+9Y3G0RZ+aqhEC1jC2Wnres1Ohnz21tXERhQR/X/0WyXDFENgkMVV4V5iaKmx8+UJdVGvpsvqFZTPL2ak//9yCf7a2aJ60NsLfUZcXbH0t/A4IthckZef3CCQ7FwruskP5ChtNsMxbpclF+vCdqznbYj3DpitNzodlpLfSqRSFoOEuq/5sAKR9u5RKpRaN1tBsOp1awA+5lYFjnHvH6HCmz6bS6YUWcYIxX5oEDLPosZ0M0Vo/v9E75+gBCNILreGE2UkQD8Ac/D8ukoDsvL2ynydxVAI/BH6yeRSLJfzPQgqZQZ3gWDkX+t99vTAuNq4KnHPo6hk4AePjH50vhYyQSs0TB8DDuJCapC9siCfBaoWtrUKBX04X6JaLcB/zJeiK0jzcx6z8rX5NiZ2l482uzfW5y2XxhflUGiQxeXPDmEzZeflFfhqMEdh9bQHXo0V0IOZnaUWgmni9t9fW1rY39HqiUfuty81iPt8Flc8X8wfb3Gul1GSahQBE4l7zRKj9zR8I+i8MR7BD3v6htu7u7jYo+O9QQwSXRWw+Vb54nGAvghKUnlQk4lfJ+VRbincrgR3aTWJij5hP1d0dHGK5SwRAKl7Sl2EJKs0qqvqGmqGmWO0szi4ABJrQrx0AGOJZMILLohsAemKdvI6S0Bm8vgy1OwqCebi3FJ029twACCKQIw7kBIBh06LvulhSl/SLO7KE2FKfUC1xLp2REwCGPX2CpbxgtRBSm3q7mNpyQtSiegOqkiAIw47gg21jWxpLPrq44ttBrRDVXCQooihYLCV4giIspcv8M/lL3z0QbdD1/la/9vXC11IClt7dei1inT/oc8AnO8axUJdMXQaS1wX/DZmctRT9szdhP6+zk0N0yEFPA+0MOGG7CGxeBj2u2LXZhVpFfk7foi8BEYZEhAkUVt2vbTT42FfrLFrMneM8dEB+yehaQhOGdQAZigmfXdhCK7UACA4CFFggAZ5xGeK/k23khGNjew4PRnlw/OFhP1yaOz4wjc0uhKQteG5MH0HMBOCUZ8YEGC4muu1ep9HhcEGdM9bz0PhDy7g87jCsHTQtgRDCiaKPYATyAp8GbbA6oRIECIaGqB80CusmzlmMkt+eW4eO2VlGYODw51mZ0hTIaG2EiW4HAfh3BoChI89iyW8vFq6f+UMLRb11aSwfb29fmkVci3Ywyo4+AshobYRnXBxBm2dmcE1CpZRmum9dXc7TJgwbXBHNGkUQ+0Wc46Q1BEgGkNHaCHw9AsUIFp+ZNhfCXz57OSQI+QNovGmgpQLoyAAI/H1MXj0OgGBM/am7Jd+ZQQZjw0FJEhH8yuoOHYjAYH1gbZvF/KV1mAc+6QB/sdlJc8gg0vaCOFxgw2E+twkIfkPGJZvpQFNe7jKLcKw76DKKlwluAg+GsKF7ScRG6O6mXrD/0kVgXgDVyDSWMMIcQFg3LHtiDYBg+W/iRoCVc6JRhEMWSIcGSGMQSHPLl8D+JWPu0mQM+iOG2RGAYUiY5oYUCH65sE2D5RjkLkjgbTAX5fPHhrmZLy4fFvWGVYvZbXV0cI/9EF5rIfi2Z3Kki4llVFSXjaUiyGzcF0BEka7hvY9ER4fJCCgDe1KtZ1oIfgR0rl5HD4rm+jEoS9vLqF3kSYcDHc9zF8xw/IB76BdUOgj+cx7pv7iLFQ93lkzLONxGxQjE06ZONiew4QlKAEynT/m8+V63L4LGwg1PGKD/XgJTl7YNc6kI5gnzcj1fBGV23WO+sEx8kG3L3bKELV16poGgsW47wNmADph1CNozHFAP8AnJbewi+Q+awERoW8IDIQHt71BnBQ0kNFv8Jfy1x8qtr0i859fnjjeLRTBmo6UbqE4HS8dFr3pEg4W3mIh7xjui/mIj9R5ob3t7M9xf2k6wGzTOYGO9eIA9k2cToFyO450wTXi8d3d3wUE3zYToHNWbz/AjRlu3+Jf+KYzNLk5geKWOoV1b/lN8CgDzd5Mn0z/uEd1+f36USfAYqto0IYxJbukRGCZ37isPh1LhnIZq9W9yx3/35D2y3Bb87/lRh0khVMkw5ImgeQ7G4Fo0tHhzqUuUk4EcUOaAxNF7wXoe43yXQCSEn9UlCHBmeFs4I9nlyWCRQ09dsCq3n1I8z2CIhCygro/AgCOR03CORmAQc+DotgAwiiRCTO+a9k8ICGyGkJF0twW92OO8QgJUPL6E5zUcDByCufveBhiNt99lam8f5SBWWUoICIgArBNmhtwnVhu5RmKYB3khnIrrqL0tI4yizWBxLmAxNBqHZgu6a1Pce7+bcCMMdSPzUbQ8Ey/zgMbQ2PU2a+cYLpzRCaXNS7uWWgCjyJbPFCGRmGYALvsJRXyUOiJpOhH2qPlYE0Mz3VR7Omchldo+3NnZOdx2lXHrkF4DJQiJDhpEo3L7iSuoI45MEeGZ5MTExF+vX79+1vD1Tm2RirT7AxOMtnsQIE8QhlXTq8WFJ8uiJZJUIi8XUI1yDAnTuiGKeY1bVCy7riQSxAdxDYL2u6NCLCEODZOC3axRSqX8Gfhq+hwTaNjPM2SktVWhtPICq0Tzk6l0etJ/O5vgJBABY7jNJnP/N4M3zqR1HbEIN05r3NRB3z+RCUhAGe49J6Hkf81lHhqV0r3TBHhsIS3eESEXDWXzB86DAAiU4QgfBv+rd5PAokkQ33oIiyV4j8qkP7ElhJFOLeIZcDrgUPJNBeCEeWD/rP79PmmQzRpbk57WCEF7O+oP905MvVRYnDd0XYCluTU6gubLewETgbhhlLlB7/JjWqNKBkQwf8kJQJwbdC5lTwa5I3TeH8FiuYwzoQEC4oaEbkYvBEPw6QqWvY43tecKhRuOWG32SepSkJv3Fn0RGAHpCY0AYDew3uCb1KVUgHsoF317OXtbHEeNOYG4gbZov1CaDYLgulnRLYbwI3BX49yAEJIJvSEjIILvxnQy2G08jmgkvXQsfq4Nwa8Gk9NByUbrERJqb+9NnTFpUSc2GABE8E0Hslhb/ZVUIMmAyqpvOUImqW7KdG4MxqmFtJ/XMIJ5jhAaJcDJsKuBsJhKLYDx069UYs2nkXy2JbmA1zoNZjNFwCsfn4JUwksAze4GbwVOe2/Czu7++IVspvmc1OrP0Cr9KWnSb93JmvO1IBz5XDchSoOBW5cAeM3TX/yi+ToRfBLiWn/BoUGEl66ccSDo3/N3jQzmezXC27hgcnxVhZDUC6QbYsBFVVqR4qtH0+02RXw6M61AyCSaQMAY8JQnRzjPZDKMIv42k3nuRrD7QugE4oAh7c7x55lkMpnJrCKK+FEy89a1zV17VL1OAmt8XOcsp8mNeYoBAyAQiufxl+CRBNOekbTuot4/29/32eTJ45+9I0Bj9wdXdG4VoYs2EYHESzyZXJ1eBQSYJJl0xxtKhXO9SfXDq0+5LFDu06vPqm3qj3vHejuJesdGBsb9CaT5PA1qURzmM7A6Hn87/fIIYiRXFalwpLFeOHuUy+VuEYGHr6TOeDzC7CcUI0/rql3a57SPXJEUX80kTyDGSxz+kOf5+aoEoZ3LZs9seJRl9hOK7CvXRuOdY50u9Y6syHdpX7Ikax4BYRqGDsA4SbI6Go/HJWVr1E4Fr3T4nHMAYFd8FLdaecgZznljZFC2T/46LW5ugn13cegnpcGjjCNlOjzIugGgst/5rf4Y4QiePuUYxgY8nUAXPaIbQBIkX66iBPBCiAurf5UbXikIAMMDzgeMAGTx4OnpwIgdVWNSP9hvSyKJNxV1BDBNPAfliLQzWRxhJ5zb927o+EAIKdsP4yPU/t6np6fjK0/GT09/suokzwc7lsxp9/IZl1CYxhgh/vzkxMlATuaxZJZH0WeHD159EhhoPtzvJcd7ZYAd8gHwH8ogL67sQlnGdVIVRlLmbRwdffJExoXQLjhBlcpiIue+O5/BW/0xRnIAPPz5hOg+OPY/O9kLMiVENzgj6ZyzOZ50zXjk+sKu94rtkQPhgXEmPJPDtZXEfS/wwOnjQaLH4NAzN5xKd89iuOO2q0WDQDqybYYznmNAImF0Qn0pJzhzpnLO+C5CZfdtJ0CEcUEMQe4GV2/gQglFEucE0ClEJ5AL6D98esIjV0NwIuRgVbrfyRAGHg7eH3lINMgQOh/WPZwA3//IwQAjiQud+ElGbBCEgOWyqhzxTsghGd+zuRzf6nJ2OUIIT4zxsRWSDI9thDFJURLuRnVfbhPaGkgFYcVGCY5UNyYRfeBMzQpT0Rsb4aOxMsYhnK4YY09wGP3kEHol/U284ZGkNLv4j7obs9qx3KEEJ0KLlCC8shFyj4w3ORvHThIQSYO9NsJg58rT3jEiDqGz19sJ8BaE90KHQ5FEzQapwCUG6cp8U1MlNNcDsvsfmdm5R/ucG97Qyom98PP08djYCJKIMED1lMYUdwcGX5bs2EENmqSCMGjICBJ2On9484iKi/hHRpaZnd1/9ICrVUYnj3B6anWSRsYHEhz9kEbuC/WVpyBliZZWaDa1Gyw6+WymBHYqi3lw9imLU1fIhFfZ78RsiJPjPCQirNSNkcd/IN0XEMgA4kpr/qxYkk9pFEm0F2T4xoYJpuW35xFHOKfr3L9BU6ZmA5xc7vvHrBRh8OHPkU5ZLuAON+B+Mz4YxNIKIokYDmgy7+MiwXPTe8R2jKfZswcAgZj9BtZazg2iFx4bpyNPsTodCGM/ZT1ayEi8CCUpDSMJhw9cvbWrCeRdDUQTh/AGTUbYbIRzi3ODmM6gqHZa0lyQtQbDUVppWbIjiaYCHTbuSghUC85vdjRhq2/lvkGz35CGx9wgFNWBAevJ2H2sXh5hTBJDSI7Syk8aMJJwWc3Q2kQGo/fiXfTKNTNrC5/oeArMzp7hESP37TN+8t9CaxscGbgv6wuqWdWJQC+9IQYYSXDChqlAshkv0350iG1RfeqCMGQ/PsA1Kvvtc/aTQerVLQNn+gP3gPHHCpLfgIHk+p0Xkg40kmBZjZ+TtYNjvralPINEBwzjAZWR+/zxFX746uxb7hZe9fBjHsiFXsmA8VD1JpaJfrmCW4YmbtuhhNc96HQSF0ZJfmv4exoe9xaSRmCf+voAvMCEkgGMefywPXj/yUCvuzur44iKsyrDqhK0HSRBnA18zqbsfxqVRBJj+JC9lXvDCHK3yLDNLXkGgOWkD/dyCIoljxSBhtJdHElHcbDcwdnM3X9EN/VF2CeFM/vmw9n+2TdUaHO5Bx/3zz4/IHmCBli68Bx07oAg+DuBbw/k/qQ4i6RpMqbGnWeNdM4EszUPPJ3KHoP/kIpLFp50+d/pWOaPUyfUgyBwNyiBSAK1aBUPGncdp+680piT5DyeIGorKUq0JRCRAFOdlOQl/BoGcwNcb67G6bjnzGU9BOdJGFHsJIzxhDuZ5xTICW2EBJcNqCiBsvo2g7N5VFwr6yIoT0ciAu6U5IqSQXpC0i34a2AWCShSlHAkJU/w6Rj+/KmFVhsJjfsiofROSKoZRnR8wKMgN9zmIomOGVw5CrZLzdPCypPzTwK+XcJO6FE8HpGzMfHb7B42/Q/2IdI7OW/As9uuSySq4U4tlBT2NUQwpOJsxldnTxr9rQutSyTw7eGFKjbZjY0MelyoUgohsMsm8fMM7s3cNfKGLm3ChZr/hSoodrnw52DQECIyUaCwc92gHmXsbN4lLzekzxqXC4ks61d+NcVCFsp/v/Ae3G+jBEj7+74Xba9LCoRfMj9cmQqE3WYbpq9dBUKy2YbpySobF//3X3L979/ww/OqlZBMmV+cXWjgI6TrsVg1Gv2XQndqU0a1r6q5r9LiL3168iT6YMrAnzNbH471/Cd6R63+ak+kR29f8DOsU+nG72aDN0nq3dfKqwIIIhEPhOh/RyKRnrre3koL/rdqegj9dNAPX8YEPeP9SoL/iUCEst7u5qERAX4fz6HZ1OSk/SHmeqr39UAL++AXXxCTHSpU4QaRNa3dgUBKa/xel1Lo84/Zx7TOa7Fg+0CobxSiUSlD/xraoq/u8cYlBpBaED53ObDQ3bZwP9D6WZ3fT7L6MEL14kqVDf3/wZAeZRXf01zCR0/jl4o8NIuDkEAsaNx4X+7BCGW/dPaKpBK8sZweOYBwLbfXwv2lFzRul46QONrwLKo4kpQ7AVV0IRU0Cf01m05plIY6cULVqKkJiBeUkYQ+q/pGPod+Fu7ZZ5sqRgAV8+JKVVVJLkBOudCHX9/EL/uXUmlf11rECajoX2yxYOI/IPmqQgiUNal0U1/KwMVmHVRO6ZxWoQjoRWixi6H2jm4EpHireZh6N4DAfRJABBrRs+Ze163RbK7D/0kjKbphI/SoZ73SjXwDgK3KcI9tKKd6X4TzgqIx1E5tL/SFNXK7ZA3HsKUOP5Tt4wv+p6pH7yK2nHsIT9VYTNad7MML81nhhcLFGsegNyndgOrEDY5A4EyD1eaqX6K/Nzhn6Q+s1y/iBUdN4W3zOLz1HgdrU1QWSg+VxR9ej0zlEZSV9aZFB1JHWRRCRJ2p/GZelfVmVZUaSsl8TKtzmzWvsrL+JMZ8lTetrvxpIZAifU2qrBRBjHnx+Cp/uCoyNKmysngWjyFf89UF04HQpMpqH2/hGFa0CuaaiNCsyqo4hqJt8ii3+iJOhWKyU9zAWZE+jVSX/Wi1x0nQnMrKHcqeCAchmtcnCfO62wlNCiU+JzmIssgg4CFVJATqVeiNShh1In0xYqor0Hsi5Tr3U1UpQZOag8OIGAl8SaT3RarlClC52uN6kW4TXmGtVOr0oSNkIn3Da/A1WagDE5EU9qMNQgKoAzP6aHS7bY0hiKrMQl95jbbXKfJu6Gi7OxRgiA1XrbrXwVYrpDGDLPzJdFlx2xoDEGXXs1oKq65GYoQBZV/EzdADIGKuZ7UUUl2lq2bCUJFkaMMIYdXVNeIGulIpu+tPLNZYMoRVV5kb6EGz3L2qUTeEVVdZsrLRrL7W2FF3I4S1BGX22rFbkeR1Iwpr+caV0gr35HVAhDav2m9JexyUJK+DK6x5le9ofVUWTZK8DqzQ5lVhjc/loCSvA4ZXaPOqJRgGFjVAdSjLNVsEdUxYddXBEOkZZoo512xBEUJbNliatgXvcaG5QZcheKUNcfVmBTZOUyEuom+KIcyzkzfGEB7CTTGEepL4phhCRLghhtBmbsLQ5zGiNjq8hnzJxKqXq2vys1zep7481JRzxPVKuQodIg5PjXqhaRdBgUMq5TUOpMEVdCTkhFaBIEMaRwgxoa3y2lrZPRFUYo2eiCEKMZKqw7HY8HBVhKjEhmNIjVO8aAv0bVq/pAiydZhrqAygcYoXM/7ffnx9srC9w7FKHbmiHuEBGqJ4Ab/3T+tL5a9JFWIyWbS5AIJSvMBfXNjId4I1rKrc6sYoXtBvXtT6nstrkxaBFsUL7qsjZ8JEqHu5YTi2ppvdL8TvvgwTgaWDy/xhdLm2LkCoWrYDQOO7g6+XITLsohgeXqvQdlF35IvbF06AIF91eU2yyjwFeFiti69XHZA+AE1AAKqXcUUl4eOU5apcPR4AQb/s8toEKaoV1UkUq+wMtz4lQLi9LYicEMMqgJB7WyCVuf7tAdDKCPYY6AkAFGp7DioI4QfQFnJvC6yKP0DYvS2o/AFaHcHvW7QxQhN6m770EJrT2zT1TAshvKVnA9JDaNH2jPWXFkIL9zbDeK2F0NK9zfsL2alCXXoGlR5CS7dn9xexSyOp2WZ6SROhlXvbnlYctTSCFkFrt2dNhFbubXoFqaV7myZCC/c2rUG1raWXnroILdzbtAbVtpbubf8ABK1Zu62le5vWrN3W0r1Nc1Bt5aWnNkLrtme9QbWl27M2Quv2Nr1Zu62Vl566BC3cnrUJWre36Y5I/wiEVm3P2oNq67bnAAit2tt0B9UW7m0BEFq1t+nO2m2tu/TUnbWhmm2rQv8ABN1Zuy1Ib/t/S/0q+7H7Il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6" name="AutoShape 4" descr="data:image/png;base64,iVBORw0KGgoAAAANSUhEUgAAAMIAAAEDCAMAAABQ/CumAAABaFBMVEX/////wZcSubv50AX/++vWHnw+QkvxwhHmTzOv0TfvrYFKTlT50QT5zgD/++wAtrjwvgD/78NhwOb/vpHlSCluxOg6RVf///X/78bVriP/vI7TAHH//vpRVVrshXbUAHTukYPnWD+M1terzyTup3fnkbcrMDvkPBP0yA3lQh/75+SpzhnjMADhc6Pm9fWs2/F7yervm4+goaX/2sP2zcj83nBHurb/5dXC5PTre2vF3Xrm9PuU0u3/0LEwNT/W7fj/8OfP45Tr89T0vLX+6KXJ6+z/x6LxqaC82GDFxsj72lrOv6G11EoiKDT944vx9+Hg7bz+9tpuzc7lhK+x4+T77PPfZZ361Ta3uLrzyTrM4Y3n8cv55KPC3HL43Yv52tbvuND00ODbRY3zydv44Or21nLp6urY6KltcHUVHSy85ufW19iIio7vt8/sp8XzyDXpZlDfZp2cf2+jlo+2kXpjaHKpjzu0oGVq1MhRAAAYR0lEQVR4nN2diV/TSrvHU8AK1RZb6JteGihSLEuVIhWKQEtZ5ICCLIoLqwuL54jLe+977v337+yZSWaSSYW0nt/Hj9Y2pM83zzpJaA3jBrUx9eVONBrtv5r6epNvc2Pa+LJVq0WxaoXC1UWzDQqqr/2FqKDa1m8GcbUVdalWeNdss/R10V9zEwAVrpptma4upPYjR3xptm2aUhL8Ngz9HgjRwlSzzdPQFJ8HtUL0TrQ/yj211fot4oKrRbXa1IUxVfja/5WDuNNsC331xTYWFyDgFWPqaoORtXxp5ZxAwn5qy5j6YvS/u/O7uMHOhNoVfQYQ3Nm4YAiFFs8GLhHIM1MgngBBwbiqiWwtKjuOajTkQSAhAjy1IjXVRD+9Y3G0RZ+aqhEC1jC2Wnres1Ohnz21tXERhQR/X/0WyXDFENgkMVV4V5iaKmx8+UJdVGvpsvqFZTPL2ak//9yCf7a2aJ60NsLfUZcXbH0t/A4IthckZef3CCQ7FwruskP5ChtNsMxbpclF+vCdqznbYj3DpitNzodlpLfSqRSFoOEuq/5sAKR9u5RKpRaN1tBsOp1awA+5lYFjnHvH6HCmz6bS6YUWcYIxX5oEDLPosZ0M0Vo/v9E75+gBCNILreGE2UkQD8Ac/D8ukoDsvL2ynydxVAI/BH6yeRSLJfzPQgqZQZ3gWDkX+t99vTAuNq4KnHPo6hk4AePjH50vhYyQSs0TB8DDuJCapC9siCfBaoWtrUKBX04X6JaLcB/zJeiK0jzcx6z8rX5NiZ2l482uzfW5y2XxhflUGiQxeXPDmEzZeflFfhqMEdh9bQHXo0V0IOZnaUWgmni9t9fW1rY39HqiUfuty81iPt8Flc8X8wfb3Gul1GSahQBE4l7zRKj9zR8I+i8MR7BD3v6htu7u7jYo+O9QQwSXRWw+Vb54nGAvghKUnlQk4lfJ+VRbincrgR3aTWJij5hP1d0dHGK5SwRAKl7Sl2EJKs0qqvqGmqGmWO0szi4ABJrQrx0AGOJZMILLohsAemKdvI6S0Bm8vgy1OwqCebi3FJ029twACCKQIw7kBIBh06LvulhSl/SLO7KE2FKfUC1xLp2REwCGPX2CpbxgtRBSm3q7mNpyQtSiegOqkiAIw47gg21jWxpLPrq44ttBrRDVXCQooihYLCV4giIspcv8M/lL3z0QbdD1/la/9vXC11IClt7dei1inT/oc8AnO8axUJdMXQaS1wX/DZmctRT9szdhP6+zk0N0yEFPA+0MOGG7CGxeBj2u2LXZhVpFfk7foi8BEYZEhAkUVt2vbTT42FfrLFrMneM8dEB+yehaQhOGdQAZigmfXdhCK7UACA4CFFggAZ5xGeK/k23khGNjew4PRnlw/OFhP1yaOz4wjc0uhKQteG5MH0HMBOCUZ8YEGC4muu1ep9HhcEGdM9bz0PhDy7g87jCsHTQtgRDCiaKPYATyAp8GbbA6oRIECIaGqB80CusmzlmMkt+eW4eO2VlGYODw51mZ0hTIaG2EiW4HAfh3BoChI89iyW8vFq6f+UMLRb11aSwfb29fmkVci3Ywyo4+AshobYRnXBxBm2dmcE1CpZRmum9dXc7TJgwbXBHNGkUQ+0Wc46Q1BEgGkNHaCHw9AsUIFp+ZNhfCXz57OSQI+QNovGmgpQLoyAAI/H1MXj0OgGBM/am7Jd+ZQQZjw0FJEhH8yuoOHYjAYH1gbZvF/KV1mAc+6QB/sdlJc8gg0vaCOFxgw2E+twkIfkPGJZvpQFNe7jKLcKw76DKKlwluAg+GsKF7ScRG6O6mXrD/0kVgXgDVyDSWMMIcQFg3LHtiDYBg+W/iRoCVc6JRhEMWSIcGSGMQSHPLl8D+JWPu0mQM+iOG2RGAYUiY5oYUCH65sE2D5RjkLkjgbTAX5fPHhrmZLy4fFvWGVYvZbXV0cI/9EF5rIfi2Z3Kki4llVFSXjaUiyGzcF0BEka7hvY9ER4fJCCgDe1KtZ1oIfgR0rl5HD4rm+jEoS9vLqF3kSYcDHc9zF8xw/IB76BdUOgj+cx7pv7iLFQ93lkzLONxGxQjE06ZONiew4QlKAEynT/m8+V63L4LGwg1PGKD/XgJTl7YNc6kI5gnzcj1fBGV23WO+sEx8kG3L3bKELV16poGgsW47wNmADph1CNozHFAP8AnJbewi+Q+awERoW8IDIQHt71BnBQ0kNFv8Jfy1x8qtr0i859fnjjeLRTBmo6UbqE4HS8dFr3pEg4W3mIh7xjui/mIj9R5ob3t7M9xf2k6wGzTOYGO9eIA9k2cToFyO450wTXi8d3d3wUE3zYToHNWbz/AjRlu3+Jf+KYzNLk5geKWOoV1b/lN8CgDzd5Mn0z/uEd1+f36USfAYqto0IYxJbukRGCZ37isPh1LhnIZq9W9yx3/35D2y3Bb87/lRh0khVMkw5ImgeQ7G4Fo0tHhzqUuUk4EcUOaAxNF7wXoe43yXQCSEn9UlCHBmeFs4I9nlyWCRQ09dsCq3n1I8z2CIhCygro/AgCOR03CORmAQc+DotgAwiiRCTO+a9k8ICGyGkJF0twW92OO8QgJUPL6E5zUcDByCufveBhiNt99lam8f5SBWWUoICIgArBNmhtwnVhu5RmKYB3khnIrrqL0tI4yizWBxLmAxNBqHZgu6a1Pce7+bcCMMdSPzUbQ8Ey/zgMbQ2PU2a+cYLpzRCaXNS7uWWgCjyJbPFCGRmGYALvsJRXyUOiJpOhH2qPlYE0Mz3VR7Omchldo+3NnZOdx2lXHrkF4DJQiJDhpEo3L7iSuoI45MEeGZ5MTExF+vX79+1vD1Tm2RirT7AxOMtnsQIE8QhlXTq8WFJ8uiJZJUIi8XUI1yDAnTuiGKeY1bVCy7riQSxAdxDYL2u6NCLCEODZOC3axRSqX8Gfhq+hwTaNjPM2SktVWhtPICq0Tzk6l0etJ/O5vgJBABY7jNJnP/N4M3zqR1HbEIN05r3NRB3z+RCUhAGe49J6Hkf81lHhqV0r3TBHhsIS3eESEXDWXzB86DAAiU4QgfBv+rd5PAokkQ33oIiyV4j8qkP7ElhJFOLeIZcDrgUPJNBeCEeWD/rP79PmmQzRpbk57WCEF7O+oP905MvVRYnDd0XYCluTU6gubLewETgbhhlLlB7/JjWqNKBkQwf8kJQJwbdC5lTwa5I3TeH8FiuYwzoQEC4oaEbkYvBEPw6QqWvY43tecKhRuOWG32SepSkJv3Fn0RGAHpCY0AYDew3uCb1KVUgHsoF317OXtbHEeNOYG4gbZov1CaDYLgulnRLYbwI3BX49yAEJIJvSEjIILvxnQy2G08jmgkvXQsfq4Nwa8Gk9NByUbrERJqb+9NnTFpUSc2GABE8E0Hslhb/ZVUIMmAyqpvOUImqW7KdG4MxqmFtJ/XMIJ5jhAaJcDJsKuBsJhKLYDx069UYs2nkXy2JbmA1zoNZjNFwCsfn4JUwksAze4GbwVOe2/Czu7++IVspvmc1OrP0Cr9KWnSb93JmvO1IBz5XDchSoOBW5cAeM3TX/yi+ToRfBLiWn/BoUGEl66ccSDo3/N3jQzmezXC27hgcnxVhZDUC6QbYsBFVVqR4qtH0+02RXw6M61AyCSaQMAY8JQnRzjPZDKMIv42k3nuRrD7QugE4oAh7c7x55lkMpnJrCKK+FEy89a1zV17VL1OAmt8XOcsp8mNeYoBAyAQiufxl+CRBNOekbTuot4/29/32eTJ45+9I0Bj9wdXdG4VoYs2EYHESzyZXJ1eBQSYJJl0xxtKhXO9SfXDq0+5LFDu06vPqm3qj3vHejuJesdGBsb9CaT5PA1qURzmM7A6Hn87/fIIYiRXFalwpLFeOHuUy+VuEYGHr6TOeDzC7CcUI0/rql3a57SPXJEUX80kTyDGSxz+kOf5+aoEoZ3LZs9seJRl9hOK7CvXRuOdY50u9Y6syHdpX7Ikax4BYRqGDsA4SbI6Go/HJWVr1E4Fr3T4nHMAYFd8FLdaecgZznljZFC2T/46LW5ugn13cegnpcGjjCNlOjzIugGgst/5rf4Y4QiePuUYxgY8nUAXPaIbQBIkX66iBPBCiAurf5UbXikIAMMDzgeMAGTx4OnpwIgdVWNSP9hvSyKJNxV1BDBNPAfliLQzWRxhJ5zb927o+EAIKdsP4yPU/t6np6fjK0/GT09/suokzwc7lsxp9/IZl1CYxhgh/vzkxMlATuaxZJZH0WeHD159EhhoPtzvJcd7ZYAd8gHwH8ogL67sQlnGdVIVRlLmbRwdffJExoXQLjhBlcpiIue+O5/BW/0xRnIAPPz5hOg+OPY/O9kLMiVENzgj6ZyzOZ50zXjk+sKu94rtkQPhgXEmPJPDtZXEfS/wwOnjQaLH4NAzN5xKd89iuOO2q0WDQDqybYYznmNAImF0Qn0pJzhzpnLO+C5CZfdtJ0CEcUEMQe4GV2/gQglFEucE0ClEJ5AL6D98esIjV0NwIuRgVbrfyRAGHg7eH3lINMgQOh/WPZwA3//IwQAjiQud+ElGbBCEgOWyqhzxTsghGd+zuRzf6nJ2OUIIT4zxsRWSDI9thDFJURLuRnVfbhPaGkgFYcVGCY5UNyYRfeBMzQpT0Rsb4aOxMsYhnK4YY09wGP3kEHol/U284ZGkNLv4j7obs9qx3KEEJ0KLlCC8shFyj4w3ORvHThIQSYO9NsJg58rT3jEiDqGz19sJ8BaE90KHQ5FEzQapwCUG6cp8U1MlNNcDsvsfmdm5R/ucG97Qyom98PP08djYCJKIMED1lMYUdwcGX5bs2EENmqSCMGjICBJ2On9484iKi/hHRpaZnd1/9ICrVUYnj3B6anWSRsYHEhz9kEbuC/WVpyBliZZWaDa1Gyw6+WymBHYqi3lw9imLU1fIhFfZ78RsiJPjPCQirNSNkcd/IN0XEMgA4kpr/qxYkk9pFEm0F2T4xoYJpuW35xFHOKfr3L9BU6ZmA5xc7vvHrBRh8OHPkU5ZLuAON+B+Mz4YxNIKIokYDmgy7+MiwXPTe8R2jKfZswcAgZj9BtZazg2iFx4bpyNPsTodCGM/ZT1ayEi8CCUpDSMJhw9cvbWrCeRdDUQTh/AGTUbYbIRzi3ODmM6gqHZa0lyQtQbDUVppWbIjiaYCHTbuSghUC85vdjRhq2/lvkGz35CGx9wgFNWBAevJ2H2sXh5hTBJDSI7Syk8aMJJwWc3Q2kQGo/fiXfTKNTNrC5/oeArMzp7hESP37TN+8t9CaxscGbgv6wuqWdWJQC+9IQYYSXDChqlAshkv0350iG1RfeqCMGQ/PsA1Kvvtc/aTQerVLQNn+gP3gPHHCpLfgIHk+p0Xkg40kmBZjZ+TtYNjvralPINEBwzjAZWR+/zxFX746uxb7hZe9fBjHsiFXsmA8VD1JpaJfrmCW4YmbtuhhNc96HQSF0ZJfmv4exoe9xaSRmCf+voAvMCEkgGMefywPXj/yUCvuzur44iKsyrDqhK0HSRBnA18zqbsfxqVRBJj+JC9lXvDCHK3yLDNLXkGgOWkD/dyCIoljxSBhtJdHElHcbDcwdnM3X9EN/VF2CeFM/vmw9n+2TdUaHO5Bx/3zz4/IHmCBli68Bx07oAg+DuBbw/k/qQ4i6RpMqbGnWeNdM4EszUPPJ3KHoP/kIpLFp50+d/pWOaPUyfUgyBwNyiBSAK1aBUPGncdp+680piT5DyeIGorKUq0JRCRAFOdlOQl/BoGcwNcb67G6bjnzGU9BOdJGFHsJIzxhDuZ5xTICW2EBJcNqCiBsvo2g7N5VFwr6yIoT0ciAu6U5IqSQXpC0i34a2AWCShSlHAkJU/w6Rj+/KmFVhsJjfsiofROSKoZRnR8wKMgN9zmIomOGVw5CrZLzdPCypPzTwK+XcJO6FE8HpGzMfHb7B42/Q/2IdI7OW/As9uuSySq4U4tlBT2NUQwpOJsxldnTxr9rQutSyTw7eGFKjbZjY0MelyoUgohsMsm8fMM7s3cNfKGLm3ChZr/hSoodrnw52DQECIyUaCwc92gHmXsbN4lLzekzxqXC4ks61d+NcVCFsp/v/Ae3G+jBEj7+74Xba9LCoRfMj9cmQqE3WYbpq9dBUKy2YbpySobF//3X3L979/ww/OqlZBMmV+cXWjgI6TrsVg1Gv2XQndqU0a1r6q5r9LiL3168iT6YMrAnzNbH471/Cd6R63+ak+kR29f8DOsU+nG72aDN0nq3dfKqwIIIhEPhOh/RyKRnrre3koL/rdqegj9dNAPX8YEPeP9SoL/iUCEst7u5qERAX4fz6HZ1OSk/SHmeqr39UAL++AXXxCTHSpU4QaRNa3dgUBKa/xel1Lo84/Zx7TOa7Fg+0CobxSiUSlD/xraoq/u8cYlBpBaED53ObDQ3bZwP9D6WZ3fT7L6MEL14kqVDf3/wZAeZRXf01zCR0/jl4o8NIuDkEAsaNx4X+7BCGW/dPaKpBK8sZweOYBwLbfXwv2lFzRul46QONrwLKo4kpQ7AVV0IRU0Cf01m05plIY6cULVqKkJiBeUkYQ+q/pGPod+Fu7ZZ5sqRgAV8+JKVVVJLkBOudCHX9/EL/uXUmlf11rECajoX2yxYOI/IPmqQgiUNal0U1/KwMVmHVRO6ZxWoQjoRWixi6H2jm4EpHireZh6N4DAfRJABBrRs+Ze163RbK7D/0kjKbphI/SoZ73SjXwDgK3KcI9tKKd6X4TzgqIx1E5tL/SFNXK7ZA3HsKUOP5Tt4wv+p6pH7yK2nHsIT9VYTNad7MML81nhhcLFGsegNyndgOrEDY5A4EyD1eaqX6K/Nzhn6Q+s1y/iBUdN4W3zOLz1HgdrU1QWSg+VxR9ej0zlEZSV9aZFB1JHWRRCRJ2p/GZelfVmVZUaSsl8TKtzmzWvsrL+JMZ8lTetrvxpIZAifU2qrBRBjHnx+Cp/uCoyNKmysngWjyFf89UF04HQpMpqH2/hGFa0CuaaiNCsyqo4hqJt8ii3+iJOhWKyU9zAWZE+jVSX/Wi1x0nQnMrKHcqeCAchmtcnCfO62wlNCiU+JzmIssgg4CFVJATqVeiNShh1In0xYqor0Hsi5Tr3U1UpQZOag8OIGAl8SaT3RarlClC52uN6kW4TXmGtVOr0oSNkIn3Da/A1WagDE5EU9qMNQgKoAzP6aHS7bY0hiKrMQl95jbbXKfJu6Gi7OxRgiA1XrbrXwVYrpDGDLPzJdFlx2xoDEGXXs1oKq65GYoQBZV/EzdADIGKuZ7UUUl2lq2bCUJFkaMMIYdXVNeIGulIpu+tPLNZYMoRVV5kb6EGz3L2qUTeEVVdZsrLRrL7W2FF3I4S1BGX22rFbkeR1Iwpr+caV0gr35HVAhDav2m9JexyUJK+DK6x5le9ofVUWTZK8DqzQ5lVhjc/loCSvA4ZXaPOqJRgGFjVAdSjLNVsEdUxYddXBEOkZZoo512xBEUJbNliatgXvcaG5QZcheKUNcfVmBTZOUyEuom+KIcyzkzfGEB7CTTGEepL4phhCRLghhtBmbsLQ5zGiNjq8hnzJxKqXq2vys1zep7481JRzxPVKuQodIg5PjXqhaRdBgUMq5TUOpMEVdCTkhFaBIEMaRwgxoa3y2lrZPRFUYo2eiCEKMZKqw7HY8HBVhKjEhmNIjVO8aAv0bVq/pAiydZhrqAygcYoXM/7ffnx9srC9w7FKHbmiHuEBGqJ4Ab/3T+tL5a9JFWIyWbS5AIJSvMBfXNjId4I1rKrc6sYoXtBvXtT6nstrkxaBFsUL7qsjZ8JEqHu5YTi2ppvdL8TvvgwTgaWDy/xhdLm2LkCoWrYDQOO7g6+XITLsohgeXqvQdlF35IvbF06AIF91eU2yyjwFeFiti69XHZA+AE1AAKqXcUUl4eOU5apcPR4AQb/s8toEKaoV1UkUq+wMtz4lQLi9LYicEMMqgJB7WyCVuf7tAdDKCPYY6AkAFGp7DioI4QfQFnJvC6yKP0DYvS2o/AFaHcHvW7QxQhN6m770EJrT2zT1TAshvKVnA9JDaNH2jPWXFkIL9zbDeK2F0NK9zfsL2alCXXoGlR5CS7dn9xexSyOp2WZ6SROhlXvbnlYctTSCFkFrt2dNhFbubXoFqaV7myZCC/c2rUG1raWXnroILdzbtAbVtpbubf8ABK1Zu62le5vWrN3W0r1Nc1Bt5aWnNkLrtme9QbWl27M2Quv2Nr1Zu62Vl566BC3cnrUJWre36Y5I/wiEVm3P2oNq67bnAAit2tt0B9UW7m0BEFq1t+nO2m2tu/TUnbWhmm2rQv8ABN1Zuy1Ib/t/S/0q+7H7Il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7" name="AutoShape 6" descr="data:image/png;base64,iVBORw0KGgoAAAANSUhEUgAAAMIAAAEDCAMAAABQ/CumAAABaFBMVEX/////wZcSubv50AX/++vWHnw+QkvxwhHmTzOv0TfvrYFKTlT50QT5zgD/++wAtrjwvgD/78NhwOb/vpHlSCluxOg6RVf///X/78bVriP/vI7TAHH//vpRVVrshXbUAHTukYPnWD+M1terzyTup3fnkbcrMDvkPBP0yA3lQh/75+SpzhnjMADhc6Pm9fWs2/F7yervm4+goaX/2sP2zcj83nBHurb/5dXC5PTre2vF3Xrm9PuU0u3/0LEwNT/W7fj/8OfP45Tr89T0vLX+6KXJ6+z/x6LxqaC82GDFxsj72lrOv6G11EoiKDT944vx9+Hg7bz+9tpuzc7lhK+x4+T77PPfZZ361Ta3uLrzyTrM4Y3n8cv55KPC3HL43Yv52tbvuND00ODbRY3zydv44Or21nLp6urY6KltcHUVHSy85ufW19iIio7vt8/sp8XzyDXpZlDfZp2cf2+jlo+2kXpjaHKpjzu0oGVq1MhRAAAYR0lEQVR4nN2diV/TSrvHU8AK1RZb6JteGihSLEuVIhWKQEtZ5ICCLIoLqwuL54jLe+977v337+yZSWaSSYW0nt/Hj9Y2pM83zzpJaA3jBrUx9eVONBrtv5r6epNvc2Pa+LJVq0WxaoXC1UWzDQqqr/2FqKDa1m8GcbUVdalWeNdss/R10V9zEwAVrpptma4upPYjR3xptm2aUhL8Ngz9HgjRwlSzzdPQFJ8HtUL0TrQ/yj211fot4oKrRbXa1IUxVfja/5WDuNNsC331xTYWFyDgFWPqaoORtXxp5ZxAwn5qy5j6YvS/u/O7uMHOhNoVfQYQ3Nm4YAiFFs8GLhHIM1MgngBBwbiqiWwtKjuOajTkQSAhAjy1IjXVRD+9Y3G0RZ+aqhEC1jC2Wnres1Ohnz21tXERhQR/X/0WyXDFENgkMVV4V5iaKmx8+UJdVGvpsvqFZTPL2ak//9yCf7a2aJ60NsLfUZcXbH0t/A4IthckZef3CCQ7FwruskP5ChtNsMxbpclF+vCdqznbYj3DpitNzodlpLfSqRSFoOEuq/5sAKR9u5RKpRaN1tBsOp1awA+5lYFjnHvH6HCmz6bS6YUWcYIxX5oEDLPosZ0M0Vo/v9E75+gBCNILreGE2UkQD8Ac/D8ukoDsvL2ynydxVAI/BH6yeRSLJfzPQgqZQZ3gWDkX+t99vTAuNq4KnHPo6hk4AePjH50vhYyQSs0TB8DDuJCapC9siCfBaoWtrUKBX04X6JaLcB/zJeiK0jzcx6z8rX5NiZ2l482uzfW5y2XxhflUGiQxeXPDmEzZeflFfhqMEdh9bQHXo0V0IOZnaUWgmni9t9fW1rY39HqiUfuty81iPt8Flc8X8wfb3Gul1GSahQBE4l7zRKj9zR8I+i8MR7BD3v6htu7u7jYo+O9QQwSXRWw+Vb54nGAvghKUnlQk4lfJ+VRbincrgR3aTWJij5hP1d0dHGK5SwRAKl7Sl2EJKs0qqvqGmqGmWO0szi4ABJrQrx0AGOJZMILLohsAemKdvI6S0Bm8vgy1OwqCebi3FJ029twACCKQIw7kBIBh06LvulhSl/SLO7KE2FKfUC1xLp2REwCGPX2CpbxgtRBSm3q7mNpyQtSiegOqkiAIw47gg21jWxpLPrq44ttBrRDVXCQooihYLCV4giIspcv8M/lL3z0QbdD1/la/9vXC11IClt7dei1inT/oc8AnO8axUJdMXQaS1wX/DZmctRT9szdhP6+zk0N0yEFPA+0MOGG7CGxeBj2u2LXZhVpFfk7foi8BEYZEhAkUVt2vbTT42FfrLFrMneM8dEB+yehaQhOGdQAZigmfXdhCK7UACA4CFFggAZ5xGeK/k23khGNjew4PRnlw/OFhP1yaOz4wjc0uhKQteG5MH0HMBOCUZ8YEGC4muu1ep9HhcEGdM9bz0PhDy7g87jCsHTQtgRDCiaKPYATyAp8GbbA6oRIECIaGqB80CusmzlmMkt+eW4eO2VlGYODw51mZ0hTIaG2EiW4HAfh3BoChI89iyW8vFq6f+UMLRb11aSwfb29fmkVci3Ywyo4+AshobYRnXBxBm2dmcE1CpZRmum9dXc7TJgwbXBHNGkUQ+0Wc46Q1BEgGkNHaCHw9AsUIFp+ZNhfCXz57OSQI+QNovGmgpQLoyAAI/H1MXj0OgGBM/am7Jd+ZQQZjw0FJEhH8yuoOHYjAYH1gbZvF/KV1mAc+6QB/sdlJc8gg0vaCOFxgw2E+twkIfkPGJZvpQFNe7jKLcKw76DKKlwluAg+GsKF7ScRG6O6mXrD/0kVgXgDVyDSWMMIcQFg3LHtiDYBg+W/iRoCVc6JRhEMWSIcGSGMQSHPLl8D+JWPu0mQM+iOG2RGAYUiY5oYUCH65sE2D5RjkLkjgbTAX5fPHhrmZLy4fFvWGVYvZbXV0cI/9EF5rIfi2Z3Kki4llVFSXjaUiyGzcF0BEka7hvY9ER4fJCCgDe1KtZ1oIfgR0rl5HD4rm+jEoS9vLqF3kSYcDHc9zF8xw/IB76BdUOgj+cx7pv7iLFQ93lkzLONxGxQjE06ZONiew4QlKAEynT/m8+V63L4LGwg1PGKD/XgJTl7YNc6kI5gnzcj1fBGV23WO+sEx8kG3L3bKELV16poGgsW47wNmADph1CNozHFAP8AnJbewi+Q+awERoW8IDIQHt71BnBQ0kNFv8Jfy1x8qtr0i859fnjjeLRTBmo6UbqE4HS8dFr3pEg4W3mIh7xjui/mIj9R5ob3t7M9xf2k6wGzTOYGO9eIA9k2cToFyO450wTXi8d3d3wUE3zYToHNWbz/AjRlu3+Jf+KYzNLk5geKWOoV1b/lN8CgDzd5Mn0z/uEd1+f36USfAYqto0IYxJbukRGCZ37isPh1LhnIZq9W9yx3/35D2y3Bb87/lRh0khVMkw5ImgeQ7G4Fo0tHhzqUuUk4EcUOaAxNF7wXoe43yXQCSEn9UlCHBmeFs4I9nlyWCRQ09dsCq3n1I8z2CIhCygro/AgCOR03CORmAQc+DotgAwiiRCTO+a9k8ICGyGkJF0twW92OO8QgJUPL6E5zUcDByCufveBhiNt99lam8f5SBWWUoICIgArBNmhtwnVhu5RmKYB3khnIrrqL0tI4yizWBxLmAxNBqHZgu6a1Pce7+bcCMMdSPzUbQ8Ey/zgMbQ2PU2a+cYLpzRCaXNS7uWWgCjyJbPFCGRmGYALvsJRXyUOiJpOhH2qPlYE0Mz3VR7Omchldo+3NnZOdx2lXHrkF4DJQiJDhpEo3L7iSuoI45MEeGZ5MTExF+vX79+1vD1Tm2RirT7AxOMtnsQIE8QhlXTq8WFJ8uiJZJUIi8XUI1yDAnTuiGKeY1bVCy7riQSxAdxDYL2u6NCLCEODZOC3axRSqX8Gfhq+hwTaNjPM2SktVWhtPICq0Tzk6l0etJ/O5vgJBABY7jNJnP/N4M3zqR1HbEIN05r3NRB3z+RCUhAGe49J6Hkf81lHhqV0r3TBHhsIS3eESEXDWXzB86DAAiU4QgfBv+rd5PAokkQ33oIiyV4j8qkP7ElhJFOLeIZcDrgUPJNBeCEeWD/rP79PmmQzRpbk57WCEF7O+oP905MvVRYnDd0XYCluTU6gubLewETgbhhlLlB7/JjWqNKBkQwf8kJQJwbdC5lTwa5I3TeH8FiuYwzoQEC4oaEbkYvBEPw6QqWvY43tecKhRuOWG32SepSkJv3Fn0RGAHpCY0AYDew3uCb1KVUgHsoF317OXtbHEeNOYG4gbZov1CaDYLgulnRLYbwI3BX49yAEJIJvSEjIILvxnQy2G08jmgkvXQsfq4Nwa8Gk9NByUbrERJqb+9NnTFpUSc2GABE8E0Hslhb/ZVUIMmAyqpvOUImqW7KdG4MxqmFtJ/XMIJ5jhAaJcDJsKuBsJhKLYDx069UYs2nkXy2JbmA1zoNZjNFwCsfn4JUwksAze4GbwVOe2/Czu7++IVspvmc1OrP0Cr9KWnSb93JmvO1IBz5XDchSoOBW5cAeM3TX/yi+ToRfBLiWn/BoUGEl66ccSDo3/N3jQzmezXC27hgcnxVhZDUC6QbYsBFVVqR4qtH0+02RXw6M61AyCSaQMAY8JQnRzjPZDKMIv42k3nuRrD7QugE4oAh7c7x55lkMpnJrCKK+FEy89a1zV17VL1OAmt8XOcsp8mNeYoBAyAQiufxl+CRBNOekbTuot4/29/32eTJ45+9I0Bj9wdXdG4VoYs2EYHESzyZXJ1eBQSYJJl0xxtKhXO9SfXDq0+5LFDu06vPqm3qj3vHejuJesdGBsb9CaT5PA1qURzmM7A6Hn87/fIIYiRXFalwpLFeOHuUy+VuEYGHr6TOeDzC7CcUI0/rql3a57SPXJEUX80kTyDGSxz+kOf5+aoEoZ3LZs9seJRl9hOK7CvXRuOdY50u9Y6syHdpX7Ikax4BYRqGDsA4SbI6Go/HJWVr1E4Fr3T4nHMAYFd8FLdaecgZznljZFC2T/46LW5ugn13cegnpcGjjCNlOjzIugGgst/5rf4Y4QiePuUYxgY8nUAXPaIbQBIkX66iBPBCiAurf5UbXikIAMMDzgeMAGTx4OnpwIgdVWNSP9hvSyKJNxV1BDBNPAfliLQzWRxhJ5zb927o+EAIKdsP4yPU/t6np6fjK0/GT09/suokzwc7lsxp9/IZl1CYxhgh/vzkxMlATuaxZJZH0WeHD159EhhoPtzvJcd7ZYAd8gHwH8ogL67sQlnGdVIVRlLmbRwdffJExoXQLjhBlcpiIue+O5/BW/0xRnIAPPz5hOg+OPY/O9kLMiVENzgj6ZyzOZ50zXjk+sKu94rtkQPhgXEmPJPDtZXEfS/wwOnjQaLH4NAzN5xKd89iuOO2q0WDQDqybYYznmNAImF0Qn0pJzhzpnLO+C5CZfdtJ0CEcUEMQe4GV2/gQglFEucE0ClEJ5AL6D98esIjV0NwIuRgVbrfyRAGHg7eH3lINMgQOh/WPZwA3//IwQAjiQud+ElGbBCEgOWyqhzxTsghGd+zuRzf6nJ2OUIIT4zxsRWSDI9thDFJURLuRnVfbhPaGkgFYcVGCY5UNyYRfeBMzQpT0Rsb4aOxMsYhnK4YY09wGP3kEHol/U284ZGkNLv4j7obs9qx3KEEJ0KLlCC8shFyj4w3ORvHThIQSYO9NsJg58rT3jEiDqGz19sJ8BaE90KHQ5FEzQapwCUG6cp8U1MlNNcDsvsfmdm5R/ucG97Qyom98PP08djYCJKIMED1lMYUdwcGX5bs2EENmqSCMGjICBJ2On9484iKi/hHRpaZnd1/9ICrVUYnj3B6anWSRsYHEhz9kEbuC/WVpyBliZZWaDa1Gyw6+WymBHYqi3lw9imLU1fIhFfZ78RsiJPjPCQirNSNkcd/IN0XEMgA4kpr/qxYkk9pFEm0F2T4xoYJpuW35xFHOKfr3L9BU6ZmA5xc7vvHrBRh8OHPkU5ZLuAON+B+Mz4YxNIKIokYDmgy7+MiwXPTe8R2jKfZswcAgZj9BtZazg2iFx4bpyNPsTodCGM/ZT1ayEi8CCUpDSMJhw9cvbWrCeRdDUQTh/AGTUbYbIRzi3ODmM6gqHZa0lyQtQbDUVppWbIjiaYCHTbuSghUC85vdjRhq2/lvkGz35CGx9wgFNWBAevJ2H2sXh5hTBJDSI7Syk8aMJJwWc3Q2kQGo/fiXfTKNTNrC5/oeArMzp7hESP37TN+8t9CaxscGbgv6wuqWdWJQC+9IQYYSXDChqlAshkv0350iG1RfeqCMGQ/PsA1Kvvtc/aTQerVLQNn+gP3gPHHCpLfgIHk+p0Xkg40kmBZjZ+TtYNjvralPINEBwzjAZWR+/zxFX746uxb7hZe9fBjHsiFXsmA8VD1JpaJfrmCW4YmbtuhhNc96HQSF0ZJfmv4exoe9xaSRmCf+voAvMCEkgGMefywPXj/yUCvuzur44iKsyrDqhK0HSRBnA18zqbsfxqVRBJj+JC9lXvDCHK3yLDNLXkGgOWkD/dyCIoljxSBhtJdHElHcbDcwdnM3X9EN/VF2CeFM/vmw9n+2TdUaHO5Bx/3zz4/IHmCBli68Bx07oAg+DuBbw/k/qQ4i6RpMqbGnWeNdM4EszUPPJ3KHoP/kIpLFp50+d/pWOaPUyfUgyBwNyiBSAK1aBUPGncdp+680piT5DyeIGorKUq0JRCRAFOdlOQl/BoGcwNcb67G6bjnzGU9BOdJGFHsJIzxhDuZ5xTICW2EBJcNqCiBsvo2g7N5VFwr6yIoT0ciAu6U5IqSQXpC0i34a2AWCShSlHAkJU/w6Rj+/KmFVhsJjfsiofROSKoZRnR8wKMgN9zmIomOGVw5CrZLzdPCypPzTwK+XcJO6FE8HpGzMfHb7B42/Q/2IdI7OW/As9uuSySq4U4tlBT2NUQwpOJsxldnTxr9rQutSyTw7eGFKjbZjY0MelyoUgohsMsm8fMM7s3cNfKGLm3ChZr/hSoodrnw52DQECIyUaCwc92gHmXsbN4lLzekzxqXC4ks61d+NcVCFsp/v/Ae3G+jBEj7+74Xba9LCoRfMj9cmQqE3WYbpq9dBUKy2YbpySobF//3X3L979/ww/OqlZBMmV+cXWjgI6TrsVg1Gv2XQndqU0a1r6q5r9LiL3168iT6YMrAnzNbH471/Cd6R63+ak+kR29f8DOsU+nG72aDN0nq3dfKqwIIIhEPhOh/RyKRnrre3koL/rdqegj9dNAPX8YEPeP9SoL/iUCEst7u5qERAX4fz6HZ1OSk/SHmeqr39UAL++AXXxCTHSpU4QaRNa3dgUBKa/xel1Lo84/Zx7TOa7Fg+0CobxSiUSlD/xraoq/u8cYlBpBaED53ObDQ3bZwP9D6WZ3fT7L6MEL14kqVDf3/wZAeZRXf01zCR0/jl4o8NIuDkEAsaNx4X+7BCGW/dPaKpBK8sZweOYBwLbfXwv2lFzRul46QONrwLKo4kpQ7AVV0IRU0Cf01m05plIY6cULVqKkJiBeUkYQ+q/pGPod+Fu7ZZ5sqRgAV8+JKVVVJLkBOudCHX9/EL/uXUmlf11rECajoX2yxYOI/IPmqQgiUNal0U1/KwMVmHVRO6ZxWoQjoRWixi6H2jm4EpHireZh6N4DAfRJABBrRs+Ze163RbK7D/0kjKbphI/SoZ73SjXwDgK3KcI9tKKd6X4TzgqIx1E5tL/SFNXK7ZA3HsKUOP5Tt4wv+p6pH7yK2nHsIT9VYTNad7MML81nhhcLFGsegNyndgOrEDY5A4EyD1eaqX6K/Nzhn6Q+s1y/iBUdN4W3zOLz1HgdrU1QWSg+VxR9ej0zlEZSV9aZFB1JHWRRCRJ2p/GZelfVmVZUaSsl8TKtzmzWvsrL+JMZ8lTetrvxpIZAifU2qrBRBjHnx+Cp/uCoyNKmysngWjyFf89UF04HQpMpqH2/hGFa0CuaaiNCsyqo4hqJt8ii3+iJOhWKyU9zAWZE+jVSX/Wi1x0nQnMrKHcqeCAchmtcnCfO62wlNCiU+JzmIssgg4CFVJATqVeiNShh1In0xYqor0Hsi5Tr3U1UpQZOag8OIGAl8SaT3RarlClC52uN6kW4TXmGtVOr0oSNkIn3Da/A1WagDE5EU9qMNQgKoAzP6aHS7bY0hiKrMQl95jbbXKfJu6Gi7OxRgiA1XrbrXwVYrpDGDLPzJdFlx2xoDEGXXs1oKq65GYoQBZV/EzdADIGKuZ7UUUl2lq2bCUJFkaMMIYdXVNeIGulIpu+tPLNZYMoRVV5kb6EGz3L2qUTeEVVdZsrLRrL7W2FF3I4S1BGX22rFbkeR1Iwpr+caV0gr35HVAhDav2m9JexyUJK+DK6x5le9ofVUWTZK8DqzQ5lVhjc/loCSvA4ZXaPOqJRgGFjVAdSjLNVsEdUxYddXBEOkZZoo512xBEUJbNliatgXvcaG5QZcheKUNcfVmBTZOUyEuom+KIcyzkzfGEB7CTTGEepL4phhCRLghhtBmbsLQ5zGiNjq8hnzJxKqXq2vys1zep7481JRzxPVKuQodIg5PjXqhaRdBgUMq5TUOpMEVdCTkhFaBIEMaRwgxoa3y2lrZPRFUYo2eiCEKMZKqw7HY8HBVhKjEhmNIjVO8aAv0bVq/pAiydZhrqAygcYoXM/7ffnx9srC9w7FKHbmiHuEBGqJ4Ab/3T+tL5a9JFWIyWbS5AIJSvMBfXNjId4I1rKrc6sYoXtBvXtT6nstrkxaBFsUL7qsjZ8JEqHu5YTi2ppvdL8TvvgwTgaWDy/xhdLm2LkCoWrYDQOO7g6+XITLsohgeXqvQdlF35IvbF06AIF91eU2yyjwFeFiti69XHZA+AE1AAKqXcUUl4eOU5apcPR4AQb/s8toEKaoV1UkUq+wMtz4lQLi9LYicEMMqgJB7WyCVuf7tAdDKCPYY6AkAFGp7DioI4QfQFnJvC6yKP0DYvS2o/AFaHcHvW7QxQhN6m770EJrT2zT1TAshvKVnA9JDaNH2jPWXFkIL9zbDeK2F0NK9zfsL2alCXXoGlR5CS7dn9xexSyOp2WZ6SROhlXvbnlYctTSCFkFrt2dNhFbubXoFqaV7myZCC/c2rUG1raWXnroILdzbtAbVtpbubf8ABK1Zu62le5vWrN3W0r1Nc1Bt5aWnNkLrtme9QbWl27M2Quv2Nr1Zu62Vl566BC3cnrUJWre36Y5I/wiEVm3P2oNq67bnAAit2tt0B9UW7m0BEFq1t+nO2m2tu/TUnbWhmm2rQv8ABN1Zuy1Ib/t/S/0q+7H7IlQ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8" name="AutoShape 8" descr="data:image/png;base64,iVBORw0KGgoAAAANSUhEUgAAAMIAAAEDCAMAAABQ/CumAAABaFBMVEX/////wZcSubv50AX/++vWHnw+QkvxwhHmTzOv0TfvrYFKTlT50QT5zgD/++wAtrjwvgD/78NhwOb/vpHlSCluxOg6RVf///X/78bVriP/vI7TAHH//vpRVVrshXbUAHTukYPnWD+M1terzyTup3fnkbcrMDvkPBP0yA3lQh/75+SpzhnjMADhc6Pm9fWs2/F7yervm4+goaX/2sP2zcj83nBHurb/5dXC5PTre2vF3Xrm9PuU0u3/0LEwNT/W7fj/8OfP45Tr89T0vLX+6KXJ6+z/x6LxqaC82GDFxsj72lrOv6G11EoiKDT944vx9+Hg7bz+9tpuzc7lhK+x4+T77PPfZZ361Ta3uLrzyTrM4Y3n8cv55KPC3HL43Yv52tbvuND00ODbRY3zydv44Or21nLp6urY6KltcHUVHSy85ufW19iIio7vt8/sp8XzyDXpZlDfZp2cf2+jlo+2kXpjaHKpjzu0oGVq1MhRAAAYR0lEQVR4nN2diV/TSrvHU8AK1RZb6JteGihSLEuVIhWKQEtZ5ICCLIoLqwuL54jLe+977v337+yZSWaSSYW0nt/Hj9Y2pM83zzpJaA3jBrUx9eVONBrtv5r6epNvc2Pa+LJVq0WxaoXC1UWzDQqqr/2FqKDa1m8GcbUVdalWeNdss/R10V9zEwAVrpptma4upPYjR3xptm2aUhL8Ngz9HgjRwlSzzdPQFJ8HtUL0TrQ/yj211fot4oKrRbXa1IUxVfja/5WDuNNsC331xTYWFyDgFWPqaoORtXxp5ZxAwn5qy5j6YvS/u/O7uMHOhNoVfQYQ3Nm4YAiFFs8GLhHIM1MgngBBwbiqiWwtKjuOajTkQSAhAjy1IjXVRD+9Y3G0RZ+aqhEC1jC2Wnres1Ohnz21tXERhQR/X/0WyXDFENgkMVV4V5iaKmx8+UJdVGvpsvqFZTPL2ak//9yCf7a2aJ60NsLfUZcXbH0t/A4IthckZef3CCQ7FwruskP5ChtNsMxbpclF+vCdqznbYj3DpitNzodlpLfSqRSFoOEuq/5sAKR9u5RKpRaN1tBsOp1awA+5lYFjnHvH6HCmz6bS6YUWcYIxX5oEDLPosZ0M0Vo/v9E75+gBCNILreGE2UkQD8Ac/D8ukoDsvL2ynydxVAI/BH6yeRSLJfzPQgqZQZ3gWDkX+t99vTAuNq4KnHPo6hk4AePjH50vhYyQSs0TB8DDuJCapC9siCfBaoWtrUKBX04X6JaLcB/zJeiK0jzcx6z8rX5NiZ2l482uzfW5y2XxhflUGiQxeXPDmEzZeflFfhqMEdh9bQHXo0V0IOZnaUWgmni9t9fW1rY39HqiUfuty81iPt8Flc8X8wfb3Gul1GSahQBE4l7zRKj9zR8I+i8MR7BD3v6htu7u7jYo+O9QQwSXRWw+Vb54nGAvghKUnlQk4lfJ+VRbincrgR3aTWJij5hP1d0dHGK5SwRAKl7Sl2EJKs0qqvqGmqGmWO0szi4ABJrQrx0AGOJZMILLohsAemKdvI6S0Bm8vgy1OwqCebi3FJ029twACCKQIw7kBIBh06LvulhSl/SLO7KE2FKfUC1xLp2REwCGPX2CpbxgtRBSm3q7mNpyQtSiegOqkiAIw47gg21jWxpLPrq44ttBrRDVXCQooihYLCV4giIspcv8M/lL3z0QbdD1/la/9vXC11IClt7dei1inT/oc8AnO8axUJdMXQaS1wX/DZmctRT9szdhP6+zk0N0yEFPA+0MOGG7CGxeBj2u2LXZhVpFfk7foi8BEYZEhAkUVt2vbTT42FfrLFrMneM8dEB+yehaQhOGdQAZigmfXdhCK7UACA4CFFggAZ5xGeK/k23khGNjew4PRnlw/OFhP1yaOz4wjc0uhKQteG5MH0HMBOCUZ8YEGC4muu1ep9HhcEGdM9bz0PhDy7g87jCsHTQtgRDCiaKPYATyAp8GbbA6oRIECIaGqB80CusmzlmMkt+eW4eO2VlGYODw51mZ0hTIaG2EiW4HAfh3BoChI89iyW8vFq6f+UMLRb11aSwfb29fmkVci3Ywyo4+AshobYRnXBxBm2dmcE1CpZRmum9dXc7TJgwbXBHNGkUQ+0Wc46Q1BEgGkNHaCHw9AsUIFp+ZNhfCXz57OSQI+QNovGmgpQLoyAAI/H1MXj0OgGBM/am7Jd+ZQQZjw0FJEhH8yuoOHYjAYH1gbZvF/KV1mAc+6QB/sdlJc8gg0vaCOFxgw2E+twkIfkPGJZvpQFNe7jKLcKw76DKKlwluAg+GsKF7ScRG6O6mXrD/0kVgXgDVyDSWMMIcQFg3LHtiDYBg+W/iRoCVc6JRhEMWSIcGSGMQSHPLl8D+JWPu0mQM+iOG2RGAYUiY5oYUCH65sE2D5RjkLkjgbTAX5fPHhrmZLy4fFvWGVYvZbXV0cI/9EF5rIfi2Z3Kki4llVFSXjaUiyGzcF0BEka7hvY9ER4fJCCgDe1KtZ1oIfgR0rl5HD4rm+jEoS9vLqF3kSYcDHc9zF8xw/IB76BdUOgj+cx7pv7iLFQ93lkzLONxGxQjE06ZONiew4QlKAEynT/m8+V63L4LGwg1PGKD/XgJTl7YNc6kI5gnzcj1fBGV23WO+sEx8kG3L3bKELV16poGgsW47wNmADph1CNozHFAP8AnJbewi+Q+awERoW8IDIQHt71BnBQ0kNFv8Jfy1x8qtr0i859fnjjeLRTBmo6UbqE4HS8dFr3pEg4W3mIh7xjui/mIj9R5ob3t7M9xf2k6wGzTOYGO9eIA9k2cToFyO450wTXi8d3d3wUE3zYToHNWbz/AjRlu3+Jf+KYzNLk5geKWOoV1b/lN8CgDzd5Mn0z/uEd1+f36USfAYqto0IYxJbukRGCZ37isPh1LhnIZq9W9yx3/35D2y3Bb87/lRh0khVMkw5ImgeQ7G4Fo0tHhzqUuUk4EcUOaAxNF7wXoe43yXQCSEn9UlCHBmeFs4I9nlyWCRQ09dsCq3n1I8z2CIhCygro/AgCOR03CORmAQc+DotgAwiiRCTO+a9k8ICGyGkJF0twW92OO8QgJUPL6E5zUcDByCufveBhiNt99lam8f5SBWWUoICIgArBNmhtwnVhu5RmKYB3khnIrrqL0tI4yizWBxLmAxNBqHZgu6a1Pce7+bcCMMdSPzUbQ8Ey/zgMbQ2PU2a+cYLpzRCaXNS7uWWgCjyJbPFCGRmGYALvsJRXyUOiJpOhH2qPlYE0Mz3VR7Omchldo+3NnZOdx2lXHrkF4DJQiJDhpEo3L7iSuoI45MEeGZ5MTExF+vX79+1vD1Tm2RirT7AxOMtnsQIE8QhlXTq8WFJ8uiJZJUIi8XUI1yDAnTuiGKeY1bVCy7riQSxAdxDYL2u6NCLCEODZOC3axRSqX8Gfhq+hwTaNjPM2SktVWhtPICq0Tzk6l0etJ/O5vgJBABY7jNJnP/N4M3zqR1HbEIN05r3NRB3z+RCUhAGe49J6Hkf81lHhqV0r3TBHhsIS3eESEXDWXzB86DAAiU4QgfBv+rd5PAokkQ33oIiyV4j8qkP7ElhJFOLeIZcDrgUPJNBeCEeWD/rP79PmmQzRpbk57WCEF7O+oP905MvVRYnDd0XYCluTU6gubLewETgbhhlLlB7/JjWqNKBkQwf8kJQJwbdC5lTwa5I3TeH8FiuYwzoQEC4oaEbkYvBEPw6QqWvY43tecKhRuOWG32SepSkJv3Fn0RGAHpCY0AYDew3uCb1KVUgHsoF317OXtbHEeNOYG4gbZov1CaDYLgulnRLYbwI3BX49yAEJIJvSEjIILvxnQy2G08jmgkvXQsfq4Nwa8Gk9NByUbrERJqb+9NnTFpUSc2GABE8E0Hslhb/ZVUIMmAyqpvOUImqW7KdG4MxqmFtJ/XMIJ5jhAaJcDJsKuBsJhKLYDx069UYs2nkXy2JbmA1zoNZjNFwCsfn4JUwksAze4GbwVOe2/Czu7++IVspvmc1OrP0Cr9KWnSb93JmvO1IBz5XDchSoOBW5cAeM3TX/yi+ToRfBLiWn/BoUGEl66ccSDo3/N3jQzmezXC27hgcnxVhZDUC6QbYsBFVVqR4qtH0+02RXw6M61AyCSaQMAY8JQnRzjPZDKMIv42k3nuRrD7QugE4oAh7c7x55lkMpnJrCKK+FEy89a1zV17VL1OAmt8XOcsp8mNeYoBAyAQiufxl+CRBNOekbTuot4/29/32eTJ45+9I0Bj9wdXdG4VoYs2EYHESzyZXJ1eBQSYJJl0xxtKhXO9SfXDq0+5LFDu06vPqm3qj3vHejuJesdGBsb9CaT5PA1qURzmM7A6Hn87/fIIYiRXFalwpLFeOHuUy+VuEYGHr6TOeDzC7CcUI0/rql3a57SPXJEUX80kTyDGSxz+kOf5+aoEoZ3LZs9seJRl9hOK7CvXRuOdY50u9Y6syHdpX7Ikax4BYRqGDsA4SbI6Go/HJWVr1E4Fr3T4nHMAYFd8FLdaecgZznljZFC2T/46LW5ugn13cegnpcGjjCNlOjzIugGgst/5rf4Y4QiePuUYxgY8nUAXPaIbQBIkX66iBPBCiAurf5UbXikIAMMDzgeMAGTx4OnpwIgdVWNSP9hvSyKJNxV1BDBNPAfliLQzWRxhJ5zb927o+EAIKdsP4yPU/t6np6fjK0/GT09/suokzwc7lsxp9/IZl1CYxhgh/vzkxMlATuaxZJZH0WeHD159EhhoPtzvJcd7ZYAd8gHwH8ogL67sQlnGdVIVRlLmbRwdffJExoXQLjhBlcpiIue+O5/BW/0xRnIAPPz5hOg+OPY/O9kLMiVENzgj6ZyzOZ50zXjk+sKu94rtkQPhgXEmPJPDtZXEfS/wwOnjQaLH4NAzN5xKd89iuOO2q0WDQDqybYYznmNAImF0Qn0pJzhzpnLO+C5CZfdtJ0CEcUEMQe4GV2/gQglFEucE0ClEJ5AL6D98esIjV0NwIuRgVbrfyRAGHg7eH3lINMgQOh/WPZwA3//IwQAjiQud+ElGbBCEgOWyqhzxTsghGd+zuRzf6nJ2OUIIT4zxsRWSDI9thDFJURLuRnVfbhPaGkgFYcVGCY5UNyYRfeBMzQpT0Rsb4aOxMsYhnK4YY09wGP3kEHol/U284ZGkNLv4j7obs9qx3KEEJ0KLlCC8shFyj4w3ORvHThIQSYO9NsJg58rT3jEiDqGz19sJ8BaE90KHQ5FEzQapwCUG6cp8U1MlNNcDsvsfmdm5R/ucG97Qyom98PP08djYCJKIMED1lMYUdwcGX5bs2EENmqSCMGjICBJ2On9484iKi/hHRpaZnd1/9ICrVUYnj3B6anWSRsYHEhz9kEbuC/WVpyBliZZWaDa1Gyw6+WymBHYqi3lw9imLU1fIhFfZ78RsiJPjPCQirNSNkcd/IN0XEMgA4kpr/qxYkk9pFEm0F2T4xoYJpuW35xFHOKfr3L9BU6ZmA5xc7vvHrBRh8OHPkU5ZLuAON+B+Mz4YxNIKIokYDmgy7+MiwXPTe8R2jKfZswcAgZj9BtZazg2iFx4bpyNPsTodCGM/ZT1ayEi8CCUpDSMJhw9cvbWrCeRdDUQTh/AGTUbYbIRzi3ODmM6gqHZa0lyQtQbDUVppWbIjiaYCHTbuSghUC85vdjRhq2/lvkGz35CGx9wgFNWBAevJ2H2sXh5hTBJDSI7Syk8aMJJwWc3Q2kQGo/fiXfTKNTNrC5/oeArMzp7hESP37TN+8t9CaxscGbgv6wuqWdWJQC+9IQYYSXDChqlAshkv0350iG1RfeqCMGQ/PsA1Kvvtc/aTQerVLQNn+gP3gPHHCpLfgIHk+p0Xkg40kmBZjZ+TtYNjvralPINEBwzjAZWR+/zxFX746uxb7hZe9fBjHsiFXsmA8VD1JpaJfrmCW4YmbtuhhNc96HQSF0ZJfmv4exoe9xaSRmCf+voAvMCEkgGMefywPXj/yUCvuzur44iKsyrDqhK0HSRBnA18zqbsfxqVRBJj+JC9lXvDCHK3yLDNLXkGgOWkD/dyCIoljxSBhtJdHElHcbDcwdnM3X9EN/VF2CeFM/vmw9n+2TdUaHO5Bx/3zz4/IHmCBli68Bx07oAg+DuBbw/k/qQ4i6RpMqbGnWeNdM4EszUPPJ3KHoP/kIpLFp50+d/pWOaPUyfUgyBwNyiBSAK1aBUPGncdp+680piT5DyeIGorKUq0JRCRAFOdlOQl/BoGcwNcb67G6bjnzGU9BOdJGFHsJIzxhDuZ5xTICW2EBJcNqCiBsvo2g7N5VFwr6yIoT0ciAu6U5IqSQXpC0i34a2AWCShSlHAkJU/w6Rj+/KmFVhsJjfsiofROSKoZRnR8wKMgN9zmIomOGVw5CrZLzdPCypPzTwK+XcJO6FE8HpGzMfHb7B42/Q/2IdI7OW/As9uuSySq4U4tlBT2NUQwpOJsxldnTxr9rQutSyTw7eGFKjbZjY0MelyoUgohsMsm8fMM7s3cNfKGLm3ChZr/hSoodrnw52DQECIyUaCwc92gHmXsbN4lLzekzxqXC4ks61d+NcVCFsp/v/Ae3G+jBEj7+74Xba9LCoRfMj9cmQqE3WYbpq9dBUKy2YbpySobF//3X3L979/ww/OqlZBMmV+cXWjgI6TrsVg1Gv2XQndqU0a1r6q5r9LiL3168iT6YMrAnzNbH471/Cd6R63+ak+kR29f8DOsU+nG72aDN0nq3dfKqwIIIhEPhOh/RyKRnrre3koL/rdqegj9dNAPX8YEPeP9SoL/iUCEst7u5qERAX4fz6HZ1OSk/SHmeqr39UAL++AXXxCTHSpU4QaRNa3dgUBKa/xel1Lo84/Zx7TOa7Fg+0CobxSiUSlD/xraoq/u8cYlBpBaED53ObDQ3bZwP9D6WZ3fT7L6MEL14kqVDf3/wZAeZRXf01zCR0/jl4o8NIuDkEAsaNx4X+7BCGW/dPaKpBK8sZweOYBwLbfXwv2lFzRul46QONrwLKo4kpQ7AVV0IRU0Cf01m05plIY6cULVqKkJiBeUkYQ+q/pGPod+Fu7ZZ5sqRgAV8+JKVVVJLkBOudCHX9/EL/uXUmlf11rECajoX2yxYOI/IPmqQgiUNal0U1/KwMVmHVRO6ZxWoQjoRWixi6H2jm4EpHireZh6N4DAfRJABBrRs+Ze163RbK7D/0kjKbphI/SoZ73SjXwDgK3KcI9tKKd6X4TzgqIx1E5tL/SFNXK7ZA3HsKUOP5Tt4wv+p6pH7yK2nHsIT9VYTNad7MML81nhhcLFGsegNyndgOrEDY5A4EyD1eaqX6K/Nzhn6Q+s1y/iBUdN4W3zOLz1HgdrU1QWSg+VxR9ej0zlEZSV9aZFB1JHWRRCRJ2p/GZelfVmVZUaSsl8TKtzmzWvsrL+JMZ8lTetrvxpIZAifU2qrBRBjHnx+Cp/uCoyNKmysngWjyFf89UF04HQpMpqH2/hGFa0CuaaiNCsyqo4hqJt8ii3+iJOhWKyU9zAWZE+jVSX/Wi1x0nQnMrKHcqeCAchmtcnCfO62wlNCiU+JzmIssgg4CFVJATqVeiNShh1In0xYqor0Hsi5Tr3U1UpQZOag8OIGAl8SaT3RarlClC52uN6kW4TXmGtVOr0oSNkIn3Da/A1WagDE5EU9qMNQgKoAzP6aHS7bY0hiKrMQl95jbbXKfJu6Gi7OxRgiA1XrbrXwVYrpDGDLPzJdFlx2xoDEGXXs1oKq65GYoQBZV/EzdADIGKuZ7UUUl2lq2bCUJFkaMMIYdXVNeIGulIpu+tPLNZYMoRVV5kb6EGz3L2qUTeEVVdZsrLRrL7W2FF3I4S1BGX22rFbkeR1Iwpr+caV0gr35HVAhDav2m9JexyUJK+DK6x5le9ofVUWTZK8DqzQ5lVhjc/loCSvA4ZXaPOqJRgGFjVAdSjLNVsEdUxYddXBEOkZZoo512xBEUJbNliatgXvcaG5QZcheKUNcfVmBTZOUyEuom+KIcyzkzfGEB7CTTGEepL4phhCRLghhtBmbsLQ5zGiNjq8hnzJxKqXq2vys1zep7481JRzxPVKuQodIg5PjXqhaRdBgUMq5TUOpMEVdCTkhFaBIEMaRwgxoa3y2lrZPRFUYo2eiCEKMZKqw7HY8HBVhKjEhmNIjVO8aAv0bVq/pAiydZhrqAygcYoXM/7ffnx9srC9w7FKHbmiHuEBGqJ4Ab/3T+tL5a9JFWIyWbS5AIJSvMBfXNjId4I1rKrc6sYoXtBvXtT6nstrkxaBFsUL7qsjZ8JEqHu5YTi2ppvdL8TvvgwTgaWDy/xhdLm2LkCoWrYDQOO7g6+XITLsohgeXqvQdlF35IvbF06AIF91eU2yyjwFeFiti69XHZA+AE1AAKqXcUUl4eOU5apcPR4AQb/s8toEKaoV1UkUq+wMtz4lQLi9LYicEMMqgJB7WyCVuf7tAdDKCPYY6AkAFGp7DioI4QfQFnJvC6yKP0DYvS2o/AFaHcHvW7QxQhN6m770EJrT2zT1TAshvKVnA9JDaNH2jPWXFkIL9zbDeK2F0NK9zfsL2alCXXoGlR5CS7dn9xexSyOp2WZ6SROhlXvbnlYctTSCFkFrt2dNhFbubXoFqaV7myZCC/c2rUG1raWXnroILdzbtAbVtpbubf8ABK1Zu62le5vWrN3W0r1Nc1Bt5aWnNkLrtme9QbWl27M2Quv2Nr1Zu62Vl566BC3cnrUJWre36Y5I/wiEVm3P2oNq67bnAAit2tt0B9UW7m0BEFq1t+nO2m2tu/TUnbWhmm2rQv8ABN1Zuy1Ib/t/S/0q+7H7IlQ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22538" name="Picture 10" descr="https://lh3.googleusercontent.com/-dyAMlmYulCE/Uw28oaxcDLI/AAAAAAAAALE/zpOYju3oOO0/w936-h1043/customer-intelligence-kbenp-search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597" r="10596"/>
          <a:stretch/>
        </p:blipFill>
        <p:spPr bwMode="auto">
          <a:xfrm>
            <a:off x="9949842" y="1332413"/>
            <a:ext cx="1830935" cy="227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http://www.institute-of-fundraising.org.uk/public/avatars/latest-res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755" y="4246325"/>
            <a:ext cx="2219107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53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9464"/>
            <a:ext cx="10515600" cy="917765"/>
          </a:xfrm>
        </p:spPr>
        <p:txBody>
          <a:bodyPr/>
          <a:lstStyle/>
          <a:p>
            <a:pPr algn="ctr"/>
            <a:r>
              <a:rPr lang="es-CR" dirty="0" smtClean="0"/>
              <a:t>Índice 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91319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91319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91319" y="5409063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6389426" y="1173709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6389426" y="3291386"/>
            <a:ext cx="1050878" cy="10781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5 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79176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Inicios es la investigación cualitativa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79176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Muestreo en la investigación cualitativa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2279176" y="5354471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Recolección y análisis de datos cualitativos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8313761" y="1119117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Diseños del proceso de investigación cualitativa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8313761" y="3236794"/>
            <a:ext cx="2524836" cy="1187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Técnicas del análisis cualitativo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0629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5674" y="125259"/>
            <a:ext cx="10515600" cy="889349"/>
          </a:xfrm>
        </p:spPr>
        <p:txBody>
          <a:bodyPr/>
          <a:lstStyle/>
          <a:p>
            <a:pPr algn="ctr"/>
            <a:r>
              <a:rPr lang="es-CR" dirty="0" smtClean="0"/>
              <a:t>Técnicas de análisis cualitativo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5049" y="1236902"/>
            <a:ext cx="10515600" cy="5101268"/>
          </a:xfrm>
        </p:spPr>
        <p:txBody>
          <a:bodyPr/>
          <a:lstStyle/>
          <a:p>
            <a:r>
              <a:rPr lang="es-CR" dirty="0" smtClean="0"/>
              <a:t>Presentación de los estudiantes de las siguientes técnicas:</a:t>
            </a:r>
          </a:p>
          <a:p>
            <a:endParaRPr lang="es-CR" dirty="0"/>
          </a:p>
          <a:p>
            <a:pPr marL="0" indent="0">
              <a:buNone/>
            </a:pPr>
            <a:r>
              <a:rPr lang="es-CR" dirty="0" smtClean="0"/>
              <a:t>-Mini grupos</a:t>
            </a:r>
          </a:p>
          <a:p>
            <a:pPr marL="0" indent="0">
              <a:buNone/>
            </a:pPr>
            <a:r>
              <a:rPr lang="es-CR" dirty="0" smtClean="0"/>
              <a:t>-</a:t>
            </a:r>
            <a:r>
              <a:rPr lang="es-CR" dirty="0" err="1" smtClean="0"/>
              <a:t>Focus</a:t>
            </a:r>
            <a:r>
              <a:rPr lang="es-CR" dirty="0" smtClean="0"/>
              <a:t> </a:t>
            </a:r>
            <a:r>
              <a:rPr lang="es-CR" dirty="0" err="1" smtClean="0"/>
              <a:t>group</a:t>
            </a:r>
            <a:endParaRPr lang="es-CR" dirty="0" smtClean="0"/>
          </a:p>
          <a:p>
            <a:pPr marL="0" indent="0">
              <a:buNone/>
            </a:pPr>
            <a:r>
              <a:rPr lang="es-CR" dirty="0" smtClean="0"/>
              <a:t>-Entrevista en profundidad</a:t>
            </a:r>
          </a:p>
          <a:p>
            <a:pPr marL="0" indent="0">
              <a:buNone/>
            </a:pPr>
            <a:r>
              <a:rPr lang="es-CR" dirty="0" smtClean="0"/>
              <a:t>-Método Delphi</a:t>
            </a:r>
            <a:endParaRPr lang="es-CR" dirty="0"/>
          </a:p>
        </p:txBody>
      </p:sp>
      <p:pic>
        <p:nvPicPr>
          <p:cNvPr id="23554" name="Picture 2" descr="http://tweakyourbiz.com/marketing/files/shutterstock_1898355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98" y="2192054"/>
            <a:ext cx="5516106" cy="41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7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7779"/>
            <a:ext cx="10515600" cy="916830"/>
          </a:xfrm>
        </p:spPr>
        <p:txBody>
          <a:bodyPr/>
          <a:lstStyle/>
          <a:p>
            <a:pPr algn="ctr"/>
            <a:r>
              <a:rPr lang="es-CR" dirty="0" smtClean="0"/>
              <a:t>Últimas reseñas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95" y="1100702"/>
            <a:ext cx="8080332" cy="5275045"/>
          </a:xfrm>
        </p:spPr>
        <p:txBody>
          <a:bodyPr>
            <a:normAutofit/>
          </a:bodyPr>
          <a:lstStyle/>
          <a:p>
            <a:pPr algn="just"/>
            <a:r>
              <a:rPr lang="es-ES" sz="2400" dirty="0" smtClean="0"/>
              <a:t>El presente capítulo presente las diferentes aristas de la investigación cualitativa.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Se presentaron los componentes del muestreo, la recolección de la información y diseño del proceso de investigación.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Se desarrollaran las principales técnicas en próximas sesiones.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También, una forma de investigar es realizando una combinación de métodos cuantitativos y cualitativos, eso se verá en próximas sesiones.</a:t>
            </a:r>
            <a:endParaRPr lang="es-ES" sz="2400" dirty="0"/>
          </a:p>
        </p:txBody>
      </p:sp>
      <p:pic>
        <p:nvPicPr>
          <p:cNvPr id="24578" name="Picture 2" descr="http://images.atelier.net/sites/default/files/imagecache/scale_crop_587_310/articles/410461/atelier-data-coll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582" y="1150198"/>
            <a:ext cx="3656829" cy="19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cookbooks.ca.com/canimsoft/wp-content/uploads/sites/27/2014/07/detec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57" y="4109690"/>
            <a:ext cx="1701481" cy="21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7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http://vignette1.wikia.nocookie.net/powerlisting/images/5/53/The-end.jpg/revision/latest?cb=201403291837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66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1325563"/>
            <a:ext cx="11573302" cy="522300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37949" y="0"/>
            <a:ext cx="10515600" cy="1325563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0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682" y="1074482"/>
            <a:ext cx="8931058" cy="5525614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El </a:t>
            </a:r>
            <a:r>
              <a:rPr lang="es-CR" sz="2400" b="1" dirty="0"/>
              <a:t>enfoque </a:t>
            </a:r>
            <a:r>
              <a:rPr lang="es-CR" sz="2400" b="1" dirty="0" smtClean="0"/>
              <a:t>cualitativo</a:t>
            </a:r>
            <a:r>
              <a:rPr lang="es-CR" sz="2400" dirty="0" smtClean="0"/>
              <a:t> </a:t>
            </a:r>
            <a:r>
              <a:rPr lang="es-CR" sz="2400" dirty="0"/>
              <a:t>también se guía por áreas o temas </a:t>
            </a:r>
            <a:r>
              <a:rPr lang="es-CR" sz="2400" dirty="0" smtClean="0"/>
              <a:t>significativos </a:t>
            </a:r>
            <a:r>
              <a:rPr lang="es-CR" sz="2400" dirty="0"/>
              <a:t>de investigación. Sin </a:t>
            </a:r>
            <a:r>
              <a:rPr lang="es-CR" sz="2400" dirty="0" smtClean="0"/>
              <a:t>embargo, en </a:t>
            </a:r>
            <a:r>
              <a:rPr lang="es-CR" sz="2400" dirty="0"/>
              <a:t>lugar de que la claridad sobre las preguntas de investigación e hipótesis preceda a la </a:t>
            </a:r>
            <a:r>
              <a:rPr lang="es-CR" sz="2400" dirty="0" smtClean="0"/>
              <a:t>recolección y </a:t>
            </a:r>
            <a:r>
              <a:rPr lang="es-CR" sz="2400" dirty="0"/>
              <a:t>el análisis de los datos (como en la mayoría de los estudios cuantitativos), los </a:t>
            </a:r>
            <a:r>
              <a:rPr lang="es-CR" sz="2400" i="1" dirty="0" smtClean="0"/>
              <a:t>estudios cualitativos </a:t>
            </a:r>
            <a:r>
              <a:rPr lang="es-CR" sz="2400" dirty="0"/>
              <a:t>pueden desarrollar preguntas e hipótesis antes, durante o después </a:t>
            </a:r>
            <a:r>
              <a:rPr lang="es-CR" sz="2400" dirty="0" smtClean="0"/>
              <a:t>de la </a:t>
            </a:r>
            <a:r>
              <a:rPr lang="es-CR" sz="2400" dirty="0"/>
              <a:t>recolección y el análisis de los datos. 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Con </a:t>
            </a:r>
            <a:r>
              <a:rPr lang="es-CR" sz="2400" dirty="0"/>
              <a:t>frecuencia, estas actividades </a:t>
            </a:r>
            <a:r>
              <a:rPr lang="es-CR" sz="2400" dirty="0" smtClean="0"/>
              <a:t>sirven, primero</a:t>
            </a:r>
            <a:r>
              <a:rPr lang="es-CR" sz="2400" dirty="0"/>
              <a:t>, para descubrir cuáles son las preguntas de investigación más </a:t>
            </a:r>
            <a:r>
              <a:rPr lang="es-CR" sz="2400" dirty="0" smtClean="0"/>
              <a:t>importantes, y </a:t>
            </a:r>
            <a:r>
              <a:rPr lang="es-CR" sz="2400" dirty="0"/>
              <a:t>después, para </a:t>
            </a:r>
            <a:r>
              <a:rPr lang="es-CR" sz="2400" dirty="0" smtClean="0"/>
              <a:t>refinarlas </a:t>
            </a:r>
            <a:r>
              <a:rPr lang="es-CR" sz="2400" dirty="0"/>
              <a:t>y responderlas</a:t>
            </a:r>
            <a:r>
              <a:rPr lang="es-CR" sz="2400" dirty="0" smtClean="0"/>
              <a:t>.</a:t>
            </a:r>
          </a:p>
          <a:p>
            <a:pPr algn="just"/>
            <a:endParaRPr lang="es-CR" sz="2400" dirty="0"/>
          </a:p>
          <a:p>
            <a:r>
              <a:rPr lang="es-CR" sz="2400" dirty="0" smtClean="0"/>
              <a:t>Este enfoque </a:t>
            </a:r>
            <a:r>
              <a:rPr lang="es-ES" sz="2400" dirty="0" smtClean="0"/>
              <a:t>utiliza </a:t>
            </a:r>
            <a:r>
              <a:rPr lang="es-ES" sz="2400" dirty="0"/>
              <a:t>la </a:t>
            </a:r>
            <a:r>
              <a:rPr lang="es-ES" sz="2400" dirty="0" smtClean="0"/>
              <a:t>recolección </a:t>
            </a:r>
            <a:r>
              <a:rPr lang="es-CR" sz="2400" dirty="0" smtClean="0"/>
              <a:t>de </a:t>
            </a:r>
            <a:r>
              <a:rPr lang="es-CR" sz="2400" dirty="0"/>
              <a:t>datos sin medición numérica </a:t>
            </a:r>
            <a:r>
              <a:rPr lang="es-CR" sz="2400" dirty="0" smtClean="0"/>
              <a:t>para descubrir </a:t>
            </a:r>
            <a:r>
              <a:rPr lang="es-CR" sz="2400" dirty="0"/>
              <a:t>o </a:t>
            </a:r>
            <a:r>
              <a:rPr lang="es-CR" sz="2400" dirty="0" smtClean="0"/>
              <a:t>afinar </a:t>
            </a:r>
            <a:r>
              <a:rPr lang="es-CR" sz="2400" dirty="0"/>
              <a:t>preguntas de </a:t>
            </a:r>
            <a:r>
              <a:rPr lang="es-CR" sz="2400" dirty="0" smtClean="0"/>
              <a:t>investigación en </a:t>
            </a:r>
            <a:r>
              <a:rPr lang="es-CR" sz="2400" dirty="0"/>
              <a:t>el proceso de </a:t>
            </a:r>
            <a:r>
              <a:rPr lang="es-CR" sz="2400" dirty="0" smtClean="0"/>
              <a:t>interpretación, es menos estructura y sistemático.</a:t>
            </a:r>
            <a:endParaRPr lang="es-ES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37949" y="136478"/>
            <a:ext cx="10515600" cy="709683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pic>
        <p:nvPicPr>
          <p:cNvPr id="6146" name="Picture 2" descr="http://www.cdde.es/images/Interrogan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304" y="1176099"/>
            <a:ext cx="2264596" cy="31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AG9U8qKusbY/VPRQRLGaEqI/AAAAAAAABNk/x5GPDLfxnvo/s1600/Dibujo%2Bcuanticuali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92" y="4815540"/>
            <a:ext cx="2605220" cy="17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7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4" y="2210937"/>
            <a:ext cx="11238276" cy="433998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26094" y="327547"/>
            <a:ext cx="10515600" cy="957073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1999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5844" y="832514"/>
            <a:ext cx="9068468" cy="55955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R" sz="2400" dirty="0" smtClean="0"/>
              <a:t>¿Cuáles son las principales diferencias entre estos dos enfoque?</a:t>
            </a:r>
          </a:p>
          <a:p>
            <a:pPr marL="0" indent="0">
              <a:buNone/>
            </a:pPr>
            <a:endParaRPr lang="es-CR" sz="2400" dirty="0"/>
          </a:p>
          <a:p>
            <a:pPr algn="just"/>
            <a:r>
              <a:rPr lang="es-CR" sz="2400" dirty="0"/>
              <a:t>El </a:t>
            </a:r>
            <a:r>
              <a:rPr lang="es-CR" sz="2400" i="1" dirty="0"/>
              <a:t>enfoque cualitativo </a:t>
            </a:r>
            <a:r>
              <a:rPr lang="es-CR" sz="2400" dirty="0"/>
              <a:t>busca principalmente “dispersión o expansión” de los datos e información, </a:t>
            </a:r>
            <a:r>
              <a:rPr lang="es-CR" sz="2400" dirty="0" smtClean="0"/>
              <a:t>mientras que </a:t>
            </a:r>
            <a:r>
              <a:rPr lang="es-CR" sz="2400" dirty="0"/>
              <a:t>el </a:t>
            </a:r>
            <a:r>
              <a:rPr lang="es-CR" sz="2400" i="1" dirty="0"/>
              <a:t>enfoque cuantitativo </a:t>
            </a:r>
            <a:r>
              <a:rPr lang="es-CR" sz="2400" dirty="0"/>
              <a:t>pretende intencionalmente “acotar” la información (medir con </a:t>
            </a:r>
            <a:r>
              <a:rPr lang="es-CR" sz="2400" dirty="0" smtClean="0"/>
              <a:t>precisión las </a:t>
            </a:r>
            <a:r>
              <a:rPr lang="es-CR" sz="2400" dirty="0"/>
              <a:t>variables del estudio, tener “foco</a:t>
            </a:r>
            <a:r>
              <a:rPr lang="es-CR" sz="2400" dirty="0" smtClean="0"/>
              <a:t>”)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las investigaciones cualitativas, la </a:t>
            </a:r>
            <a:r>
              <a:rPr lang="es-CR" sz="2400" dirty="0" smtClean="0"/>
              <a:t>reflexión </a:t>
            </a:r>
            <a:r>
              <a:rPr lang="es-CR" sz="2400" dirty="0"/>
              <a:t>es el puente que vincula al investigador y a </a:t>
            </a:r>
            <a:r>
              <a:rPr lang="es-CR" sz="2400" dirty="0" smtClean="0"/>
              <a:t>los participantes.</a:t>
            </a:r>
          </a:p>
          <a:p>
            <a:endParaRPr lang="es-CR" sz="2400" dirty="0"/>
          </a:p>
          <a:p>
            <a:pPr algn="just"/>
            <a:r>
              <a:rPr lang="es-CR" sz="2400" dirty="0"/>
              <a:t>Así como un estudio cuantitativo se basa en otros previos, el estudio cualitativo se </a:t>
            </a:r>
            <a:r>
              <a:rPr lang="es-CR" sz="2400" dirty="0" smtClean="0"/>
              <a:t>fundamenta primordialmente </a:t>
            </a:r>
            <a:r>
              <a:rPr lang="es-CR" sz="2400" dirty="0"/>
              <a:t>en sí mismo. El primero se utiliza para consolidar las creencias (formuladas de </a:t>
            </a:r>
            <a:r>
              <a:rPr lang="es-CR" sz="2400" dirty="0" smtClean="0"/>
              <a:t>manera lógica </a:t>
            </a:r>
            <a:r>
              <a:rPr lang="es-CR" sz="2400" dirty="0"/>
              <a:t>en una teoría o un esquema teórico) y establecer con exactitud patrones de </a:t>
            </a:r>
            <a:r>
              <a:rPr lang="es-CR" sz="2400" dirty="0" smtClean="0"/>
              <a:t>comportamiento en </a:t>
            </a:r>
            <a:r>
              <a:rPr lang="es-CR" sz="2400" dirty="0"/>
              <a:t>una población; y el segundo, para construir creencias propias sobre el fenómeno estudiado como </a:t>
            </a:r>
            <a:r>
              <a:rPr lang="es-CR" sz="2400" dirty="0" smtClean="0"/>
              <a:t>lo sería </a:t>
            </a:r>
            <a:r>
              <a:rPr lang="es-CR" sz="2400" dirty="0"/>
              <a:t>un grupo de personas únicas.</a:t>
            </a:r>
            <a:endParaRPr lang="es-ES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53390" y="95532"/>
            <a:ext cx="10515600" cy="736982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pic>
        <p:nvPicPr>
          <p:cNvPr id="5" name="Picture 6" descr="http://2.bp.blogspot.com/-6tDttWGrrrs/UbZGU6gVX8I/AAAAAAAAAHA/tsCalhMqymk/s1600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97" y="1434078"/>
            <a:ext cx="1818932" cy="181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357nn1354vvs1nkq3p3z5fy1.wpengine.netdna-cdn.com/wp-content/uploads/2014/05/q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97" y="4464376"/>
            <a:ext cx="2049441" cy="153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101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53390" y="95532"/>
            <a:ext cx="10515600" cy="736982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81" y="832514"/>
            <a:ext cx="8809451" cy="59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065" y="880187"/>
            <a:ext cx="8459368" cy="57593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R" sz="2400" dirty="0" smtClean="0"/>
              <a:t>¿Cuál de los dos enfoque es mejor?</a:t>
            </a:r>
          </a:p>
          <a:p>
            <a:pPr marL="0" indent="0">
              <a:buNone/>
            </a:pPr>
            <a:endParaRPr lang="es-CR" sz="2400" dirty="0"/>
          </a:p>
          <a:p>
            <a:pPr algn="just"/>
            <a:r>
              <a:rPr lang="es-CR" sz="2400" dirty="0" smtClean="0"/>
              <a:t>Ambos </a:t>
            </a:r>
            <a:r>
              <a:rPr lang="es-CR" sz="2400" dirty="0"/>
              <a:t>enfoques resultan muy valiosos y han realizado notables </a:t>
            </a:r>
            <a:r>
              <a:rPr lang="es-CR" sz="2400" dirty="0" smtClean="0"/>
              <a:t>aportaciones al </a:t>
            </a:r>
            <a:r>
              <a:rPr lang="es-CR" sz="2400" dirty="0"/>
              <a:t>avance del conocimiento. </a:t>
            </a:r>
            <a:r>
              <a:rPr lang="es-CR" sz="2400" dirty="0" smtClean="0"/>
              <a:t>Ninguno </a:t>
            </a:r>
            <a:r>
              <a:rPr lang="es-CR" sz="2400" dirty="0"/>
              <a:t>es intrínsecamente mejor que el otro, sólo </a:t>
            </a:r>
            <a:r>
              <a:rPr lang="es-CR" sz="2400" dirty="0" smtClean="0"/>
              <a:t>constituyen diferentes </a:t>
            </a:r>
            <a:r>
              <a:rPr lang="es-CR" sz="2400" dirty="0"/>
              <a:t>aproximaciones al estudio de un fenómeno</a:t>
            </a:r>
            <a:r>
              <a:rPr lang="es-CR" sz="2400" dirty="0" smtClean="0"/>
              <a:t>.</a:t>
            </a:r>
          </a:p>
          <a:p>
            <a:endParaRPr lang="es-CR" sz="2400" dirty="0"/>
          </a:p>
          <a:p>
            <a:pPr algn="just"/>
            <a:r>
              <a:rPr lang="es-CR" sz="2400" dirty="0" smtClean="0"/>
              <a:t> </a:t>
            </a:r>
            <a:r>
              <a:rPr lang="es-CR" sz="2400" dirty="0"/>
              <a:t>La </a:t>
            </a:r>
            <a:r>
              <a:rPr lang="es-CR" sz="2400" b="1" i="1" dirty="0"/>
              <a:t>investigación cuantitativa </a:t>
            </a:r>
            <a:r>
              <a:rPr lang="es-CR" sz="2400" dirty="0" smtClean="0"/>
              <a:t>ofrece </a:t>
            </a:r>
            <a:r>
              <a:rPr lang="es-CR" sz="2400" dirty="0"/>
              <a:t>la </a:t>
            </a:r>
            <a:r>
              <a:rPr lang="es-CR" sz="2400" dirty="0" smtClean="0"/>
              <a:t>posibilidad de </a:t>
            </a:r>
            <a:r>
              <a:rPr lang="es-CR" sz="2400" dirty="0"/>
              <a:t>generalizar los resultados más ampliamente, nos otorga control sobre los </a:t>
            </a:r>
            <a:r>
              <a:rPr lang="es-CR" sz="2400" dirty="0" smtClean="0"/>
              <a:t>fenómenos. </a:t>
            </a:r>
            <a:r>
              <a:rPr lang="es-CR" sz="2400" dirty="0"/>
              <a:t>Asimismo, nos brinda una gran </a:t>
            </a:r>
            <a:r>
              <a:rPr lang="es-CR" sz="2400" dirty="0" smtClean="0"/>
              <a:t>posibilidad de </a:t>
            </a:r>
            <a:r>
              <a:rPr lang="es-CR" sz="2400" dirty="0"/>
              <a:t>réplica y un enfoque sobre puntos </a:t>
            </a:r>
            <a:r>
              <a:rPr lang="es-CR" sz="2400" dirty="0" smtClean="0"/>
              <a:t>específicos </a:t>
            </a:r>
            <a:r>
              <a:rPr lang="es-CR" sz="2400" dirty="0"/>
              <a:t>de tales fenómenos, además de que facilita </a:t>
            </a:r>
            <a:r>
              <a:rPr lang="es-CR" sz="2400" dirty="0" smtClean="0"/>
              <a:t>la </a:t>
            </a:r>
            <a:r>
              <a:rPr lang="es-ES" sz="2400" dirty="0" smtClean="0"/>
              <a:t>comparación </a:t>
            </a:r>
            <a:r>
              <a:rPr lang="es-ES" sz="2400" dirty="0"/>
              <a:t>entre estudios similares</a:t>
            </a:r>
            <a:r>
              <a:rPr lang="es-ES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 </a:t>
            </a:r>
            <a:r>
              <a:rPr lang="es-CR" sz="2400" b="1" i="1" dirty="0"/>
              <a:t>investigación cualitativa </a:t>
            </a:r>
            <a:r>
              <a:rPr lang="es-CR" sz="2400" dirty="0"/>
              <a:t>proporciona profundidad a los datos, dispersión, </a:t>
            </a:r>
            <a:r>
              <a:rPr lang="es-CR" sz="2400" dirty="0" smtClean="0"/>
              <a:t>riqueza interpretativa</a:t>
            </a:r>
            <a:r>
              <a:rPr lang="es-CR" sz="2400" dirty="0"/>
              <a:t>, contextualización del ambiente o entorno, detalles y experiencias únicas. </a:t>
            </a:r>
            <a:r>
              <a:rPr lang="es-CR" sz="2400" dirty="0" smtClean="0"/>
              <a:t>También aporta </a:t>
            </a:r>
            <a:r>
              <a:rPr lang="es-CR" sz="2400" dirty="0"/>
              <a:t>un punto de vista “fresco, natural y holístico” de los fenómenos, así como </a:t>
            </a:r>
            <a:r>
              <a:rPr lang="es-CR" sz="2400" dirty="0" smtClean="0"/>
              <a:t>flexibilidad</a:t>
            </a:r>
            <a:r>
              <a:rPr lang="es-CR" sz="2400" dirty="0"/>
              <a:t>.</a:t>
            </a:r>
            <a:endParaRPr lang="es-ES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53390" y="40940"/>
            <a:ext cx="10515600" cy="736982"/>
          </a:xfrm>
        </p:spPr>
        <p:txBody>
          <a:bodyPr/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pic>
        <p:nvPicPr>
          <p:cNvPr id="8194" name="Picture 2" descr="http://213.229.73.113/wp-content/uploads/2015/05/qualitative-vs-quantit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30" y="1519971"/>
            <a:ext cx="2708709" cy="13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thesojo.net/wp-content/uploads/2013/01/ID-10094989-220x1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34" y="4064587"/>
            <a:ext cx="20955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16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2425</Words>
  <Application>Microsoft Office PowerPoint</Application>
  <PresentationFormat>Panorámica</PresentationFormat>
  <Paragraphs>197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Segunda Parte</vt:lpstr>
      <vt:lpstr>Introducción al análisis cualitativo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Índice </vt:lpstr>
      <vt:lpstr>Índice </vt:lpstr>
      <vt:lpstr>Investigación cualitativa</vt:lpstr>
      <vt:lpstr>Investigación cualitativa</vt:lpstr>
      <vt:lpstr>Investigación cualitativa</vt:lpstr>
      <vt:lpstr>Investigación cualitativa</vt:lpstr>
      <vt:lpstr>Investigación cualitativa</vt:lpstr>
      <vt:lpstr>Investigación cualitativa</vt:lpstr>
      <vt:lpstr>Índice </vt:lpstr>
      <vt:lpstr>Muestreo en la investigación cualitativa</vt:lpstr>
      <vt:lpstr>Muestreo en la investigación cualitativa</vt:lpstr>
      <vt:lpstr>Muestreo en la investigación cualitativa</vt:lpstr>
      <vt:lpstr>Muestreo en la investigación cualitativa</vt:lpstr>
      <vt:lpstr>Muestreo en la investigación cualitativa</vt:lpstr>
      <vt:lpstr>Índice </vt:lpstr>
      <vt:lpstr>Recolección y análisis de información</vt:lpstr>
      <vt:lpstr>Recolección y análisis de información</vt:lpstr>
      <vt:lpstr>Recolección y análisis de información</vt:lpstr>
      <vt:lpstr>Recolección y análisis de información</vt:lpstr>
      <vt:lpstr>Recolección y análisis de información</vt:lpstr>
      <vt:lpstr>Índice </vt:lpstr>
      <vt:lpstr>Técnicas de análisis</vt:lpstr>
      <vt:lpstr>Técnicas de análisis</vt:lpstr>
      <vt:lpstr>Técnicas de análisis</vt:lpstr>
      <vt:lpstr>Técnicas de análisis</vt:lpstr>
      <vt:lpstr>Técnicas de análisis</vt:lpstr>
      <vt:lpstr>Índice </vt:lpstr>
      <vt:lpstr>Técnicas de análisis cualitativo</vt:lpstr>
      <vt:lpstr>Últimas reseñas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Segunda Parte</dc:title>
  <dc:creator>Oscar</dc:creator>
  <cp:lastModifiedBy>Oscar</cp:lastModifiedBy>
  <cp:revision>36</cp:revision>
  <dcterms:created xsi:type="dcterms:W3CDTF">2016-06-05T23:49:24Z</dcterms:created>
  <dcterms:modified xsi:type="dcterms:W3CDTF">2017-06-01T20:16:14Z</dcterms:modified>
</cp:coreProperties>
</file>